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2"/>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7F846D-5527-4FF5-B7E8-85A257A11CFC}" type="datetimeFigureOut">
              <a:rPr lang="en-US" smtClean="0"/>
              <a:t>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1730427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7F846D-5527-4FF5-B7E8-85A257A11CFC}" type="datetimeFigureOut">
              <a:rPr lang="en-US" smtClean="0"/>
              <a:t>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1477729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7F846D-5527-4FF5-B7E8-85A257A11CFC}" type="datetimeFigureOut">
              <a:rPr lang="en-US" smtClean="0"/>
              <a:t>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1701682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FD211405-5493-4797-A8A0-E1F30B7FBF3F}" type="slidenum">
              <a:rPr lang="en-US"/>
              <a:pPr/>
              <a:t>‹#›</a:t>
            </a:fld>
            <a:endParaRPr lang="en-US"/>
          </a:p>
        </p:txBody>
      </p:sp>
    </p:spTree>
    <p:extLst>
      <p:ext uri="{BB962C8B-B14F-4D97-AF65-F5344CB8AC3E}">
        <p14:creationId xmlns:p14="http://schemas.microsoft.com/office/powerpoint/2010/main" val="2761751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657588AE-1FC0-479C-A6E0-FE9C6CFD021E}" type="slidenum">
              <a:rPr lang="en-US"/>
              <a:pPr/>
              <a:t>‹#›</a:t>
            </a:fld>
            <a:endParaRPr lang="en-US"/>
          </a:p>
        </p:txBody>
      </p:sp>
    </p:spTree>
    <p:extLst>
      <p:ext uri="{BB962C8B-B14F-4D97-AF65-F5344CB8AC3E}">
        <p14:creationId xmlns:p14="http://schemas.microsoft.com/office/powerpoint/2010/main" val="579388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8E30DB89-B365-401F-A306-6EEE0CE065AB}" type="slidenum">
              <a:rPr lang="en-US"/>
              <a:pPr/>
              <a:t>‹#›</a:t>
            </a:fld>
            <a:endParaRPr lang="en-US"/>
          </a:p>
        </p:txBody>
      </p:sp>
    </p:spTree>
    <p:extLst>
      <p:ext uri="{BB962C8B-B14F-4D97-AF65-F5344CB8AC3E}">
        <p14:creationId xmlns:p14="http://schemas.microsoft.com/office/powerpoint/2010/main" val="1345482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73E0ED43-64A6-4218-B5D4-38C241A82182}" type="slidenum">
              <a:rPr lang="en-US"/>
              <a:pPr/>
              <a:t>‹#›</a:t>
            </a:fld>
            <a:endParaRPr lang="en-US"/>
          </a:p>
        </p:txBody>
      </p:sp>
    </p:spTree>
    <p:extLst>
      <p:ext uri="{BB962C8B-B14F-4D97-AF65-F5344CB8AC3E}">
        <p14:creationId xmlns:p14="http://schemas.microsoft.com/office/powerpoint/2010/main" val="1027826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7F846D-5527-4FF5-B7E8-85A257A11CFC}" type="datetimeFigureOut">
              <a:rPr lang="en-US" smtClean="0"/>
              <a:t>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44268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7F846D-5527-4FF5-B7E8-85A257A11CFC}" type="datetimeFigureOut">
              <a:rPr lang="en-US" smtClean="0"/>
              <a:t>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256569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7F846D-5527-4FF5-B7E8-85A257A11CFC}" type="datetimeFigureOut">
              <a:rPr lang="en-US" smtClean="0"/>
              <a:t>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820744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7F846D-5527-4FF5-B7E8-85A257A11CFC}" type="datetimeFigureOut">
              <a:rPr lang="en-US" smtClean="0"/>
              <a:t>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1113842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7F846D-5527-4FF5-B7E8-85A257A11CFC}" type="datetimeFigureOut">
              <a:rPr lang="en-US" smtClean="0"/>
              <a:t>2/1/2012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1128331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7F846D-5527-4FF5-B7E8-85A257A11CFC}" type="datetimeFigureOut">
              <a:rPr lang="en-US" smtClean="0"/>
              <a:t>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2968650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7F846D-5527-4FF5-B7E8-85A257A11CFC}" type="datetimeFigureOut">
              <a:rPr lang="en-US" smtClean="0"/>
              <a:t>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318419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7F846D-5527-4FF5-B7E8-85A257A11CFC}" type="datetimeFigureOut">
              <a:rPr lang="en-US" smtClean="0"/>
              <a:t>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B03EAF-5C2C-4FA3-80F5-4A8CDD415FB4}" type="slidenum">
              <a:rPr lang="en-US" smtClean="0"/>
              <a:t>‹#›</a:t>
            </a:fld>
            <a:endParaRPr lang="en-US"/>
          </a:p>
        </p:txBody>
      </p:sp>
    </p:spTree>
    <p:extLst>
      <p:ext uri="{BB962C8B-B14F-4D97-AF65-F5344CB8AC3E}">
        <p14:creationId xmlns:p14="http://schemas.microsoft.com/office/powerpoint/2010/main" val="260074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F846D-5527-4FF5-B7E8-85A257A11CFC}" type="datetimeFigureOut">
              <a:rPr lang="en-US" smtClean="0"/>
              <a:t>2/1/2012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B03EAF-5C2C-4FA3-80F5-4A8CDD415FB4}" type="slidenum">
              <a:rPr lang="en-US" smtClean="0"/>
              <a:t>‹#›</a:t>
            </a:fld>
            <a:endParaRPr lang="en-US"/>
          </a:p>
        </p:txBody>
      </p:sp>
    </p:spTree>
    <p:extLst>
      <p:ext uri="{BB962C8B-B14F-4D97-AF65-F5344CB8AC3E}">
        <p14:creationId xmlns:p14="http://schemas.microsoft.com/office/powerpoint/2010/main" val="2294416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484" name="Picture 4" descr="electric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2971800"/>
          </a:xfrm>
          <a:prstGeom prst="rect">
            <a:avLst/>
          </a:prstGeom>
          <a:noFill/>
          <a:extLst>
            <a:ext uri="{909E8E84-426E-40DD-AFC4-6F175D3DCCD1}">
              <a14:hiddenFill xmlns:a14="http://schemas.microsoft.com/office/drawing/2010/main">
                <a:solidFill>
                  <a:srgbClr val="FFFFFF"/>
                </a:solidFill>
              </a14:hiddenFill>
            </a:ext>
          </a:extLst>
        </p:spPr>
      </p:pic>
      <p:sp>
        <p:nvSpPr>
          <p:cNvPr id="20487" name="Rectangle 7"/>
          <p:cNvSpPr>
            <a:spLocks noGrp="1" noChangeArrowheads="1"/>
          </p:cNvSpPr>
          <p:nvPr>
            <p:ph type="body" idx="1"/>
          </p:nvPr>
        </p:nvSpPr>
        <p:spPr>
          <a:xfrm>
            <a:off x="0" y="3124200"/>
            <a:ext cx="8915400" cy="3733800"/>
          </a:xfrm>
        </p:spPr>
        <p:txBody>
          <a:bodyPr/>
          <a:lstStyle/>
          <a:p>
            <a:pPr>
              <a:lnSpc>
                <a:spcPct val="90000"/>
              </a:lnSpc>
            </a:pPr>
            <a:r>
              <a:rPr lang="en-US" sz="2800" dirty="0">
                <a:solidFill>
                  <a:srgbClr val="FFFF66"/>
                </a:solidFill>
              </a:rPr>
              <a:t>Electricity powers our world and our bodies. Harnessing its energy is both the domain of imagined sorcery and humdrum, everyday life -- from Emperor </a:t>
            </a:r>
            <a:r>
              <a:rPr lang="en-US" sz="2800" dirty="0" err="1">
                <a:solidFill>
                  <a:srgbClr val="FFFF66"/>
                </a:solidFill>
              </a:rPr>
              <a:t>Palpatine</a:t>
            </a:r>
            <a:r>
              <a:rPr lang="en-US" sz="2800" dirty="0">
                <a:solidFill>
                  <a:srgbClr val="FFFF66"/>
                </a:solidFill>
              </a:rPr>
              <a:t> to casting Luke Skywalker, to the simple act of ejecting the "Star Wars" disc from your PC. Despite our familiarity with its effects, many people fail to understand exactly what electricity is -- a ubiquitous form of energy resulting from the motion of charged particles, like electrons. </a:t>
            </a:r>
          </a:p>
        </p:txBody>
      </p:sp>
      <p:sp>
        <p:nvSpPr>
          <p:cNvPr id="20488" name="Rectangle 8"/>
          <p:cNvSpPr>
            <a:spLocks noGrp="1" noChangeArrowheads="1"/>
          </p:cNvSpPr>
          <p:nvPr>
            <p:ph type="title"/>
          </p:nvPr>
        </p:nvSpPr>
        <p:spPr>
          <a:xfrm>
            <a:off x="381000" y="1447800"/>
            <a:ext cx="4114800" cy="1143000"/>
          </a:xfrm>
        </p:spPr>
        <p:txBody>
          <a:bodyPr/>
          <a:lstStyle/>
          <a:p>
            <a:r>
              <a:rPr lang="en-US" sz="5400">
                <a:solidFill>
                  <a:srgbClr val="FF0000"/>
                </a:solidFill>
              </a:rPr>
              <a:t>What Is </a:t>
            </a:r>
          </a:p>
        </p:txBody>
      </p:sp>
    </p:spTree>
    <p:extLst>
      <p:ext uri="{BB962C8B-B14F-4D97-AF65-F5344CB8AC3E}">
        <p14:creationId xmlns:p14="http://schemas.microsoft.com/office/powerpoint/2010/main" val="1515333454"/>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0488"/>
                                        </p:tgtEl>
                                        <p:attrNameLst>
                                          <p:attrName>style.visibility</p:attrName>
                                        </p:attrNameLst>
                                      </p:cBhvr>
                                      <p:to>
                                        <p:strVal val="visible"/>
                                      </p:to>
                                    </p:set>
                                    <p:anim to="" calcmode="lin" valueType="num">
                                      <p:cBhvr>
                                        <p:cTn id="7" dur="1" fill="hold"/>
                                        <p:tgtEl>
                                          <p:spTgt spid="20488"/>
                                        </p:tgtEl>
                                        <p:attrNameLst>
                                          <p:attrName/>
                                        </p:attrNameLst>
                                      </p:cBhvr>
                                    </p:anim>
                                  </p:childTnLst>
                                </p:cTn>
                              </p:par>
                            </p:childTnLst>
                          </p:cTn>
                        </p:par>
                        <p:par>
                          <p:cTn id="8" fill="hold" nodeType="afterGroup">
                            <p:stCondLst>
                              <p:cond delay="0"/>
                            </p:stCondLst>
                            <p:childTnLst>
                              <p:par>
                                <p:cTn id="9" presetID="3" presetClass="entr" presetSubtype="10" fill="hold" grpId="0" nodeType="afterEffect">
                                  <p:stCondLst>
                                    <p:cond delay="0"/>
                                  </p:stCondLst>
                                  <p:childTnLst>
                                    <p:set>
                                      <p:cBhvr>
                                        <p:cTn id="10" dur="1" fill="hold">
                                          <p:stCondLst>
                                            <p:cond delay="0"/>
                                          </p:stCondLst>
                                        </p:cTn>
                                        <p:tgtEl>
                                          <p:spTgt spid="20487">
                                            <p:txEl>
                                              <p:pRg st="0" end="0"/>
                                            </p:txEl>
                                          </p:spTgt>
                                        </p:tgtEl>
                                        <p:attrNameLst>
                                          <p:attrName>style.visibility</p:attrName>
                                        </p:attrNameLst>
                                      </p:cBhvr>
                                      <p:to>
                                        <p:strVal val="visible"/>
                                      </p:to>
                                    </p:set>
                                    <p:animEffect transition="in" filter="blinds(horizontal)">
                                      <p:cBhvr>
                                        <p:cTn id="11" dur="2000"/>
                                        <p:tgtEl>
                                          <p:spTgt spid="204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7" grpId="0" build="p"/>
      <p:bldP spid="2048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55472-electric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8674" name="Rectangle 2"/>
          <p:cNvSpPr>
            <a:spLocks noGrp="1" noChangeArrowheads="1"/>
          </p:cNvSpPr>
          <p:nvPr>
            <p:ph type="title"/>
          </p:nvPr>
        </p:nvSpPr>
        <p:spPr>
          <a:xfrm>
            <a:off x="304800" y="304800"/>
            <a:ext cx="6248400" cy="1219200"/>
          </a:xfrm>
        </p:spPr>
        <p:txBody>
          <a:bodyPr/>
          <a:lstStyle/>
          <a:p>
            <a:r>
              <a:rPr lang="en-US" sz="5400" b="1"/>
              <a:t>Extension Cords</a:t>
            </a:r>
          </a:p>
        </p:txBody>
      </p:sp>
      <p:sp>
        <p:nvSpPr>
          <p:cNvPr id="28675" name="Rectangle 3"/>
          <p:cNvSpPr>
            <a:spLocks noGrp="1" noChangeArrowheads="1"/>
          </p:cNvSpPr>
          <p:nvPr>
            <p:ph type="body" idx="1"/>
          </p:nvPr>
        </p:nvSpPr>
        <p:spPr>
          <a:xfrm>
            <a:off x="2590800" y="1676400"/>
            <a:ext cx="6553200" cy="5181600"/>
          </a:xfrm>
        </p:spPr>
        <p:txBody>
          <a:bodyPr/>
          <a:lstStyle/>
          <a:p>
            <a:pPr>
              <a:lnSpc>
                <a:spcPct val="80000"/>
              </a:lnSpc>
            </a:pPr>
            <a:r>
              <a:rPr lang="en-US" sz="2400" b="1"/>
              <a:t>Normal wear on cords can loosen or expose wires. Cords that are not 3-wire type, not designed for hard-usage, or that have been modified, increase your risk of contacting electrical current.</a:t>
            </a:r>
          </a:p>
          <a:p>
            <a:pPr>
              <a:lnSpc>
                <a:spcPct val="80000"/>
              </a:lnSpc>
            </a:pPr>
            <a:r>
              <a:rPr lang="en-US" sz="2400" b="1"/>
              <a:t>Use only equipment that is approved to meet OSHA standards.</a:t>
            </a:r>
          </a:p>
          <a:p>
            <a:pPr>
              <a:lnSpc>
                <a:spcPct val="80000"/>
              </a:lnSpc>
            </a:pPr>
            <a:r>
              <a:rPr lang="en-US" sz="2400" b="1"/>
              <a:t>Do not modify cords or use them incorrectly.</a:t>
            </a:r>
          </a:p>
          <a:p>
            <a:pPr>
              <a:lnSpc>
                <a:spcPct val="80000"/>
              </a:lnSpc>
            </a:pPr>
            <a:r>
              <a:rPr lang="en-US" sz="2400" b="1"/>
              <a:t>Use factory-assembled cord sets and only extension cords that are 3-wire type.</a:t>
            </a:r>
          </a:p>
          <a:p>
            <a:pPr>
              <a:lnSpc>
                <a:spcPct val="80000"/>
              </a:lnSpc>
            </a:pPr>
            <a:r>
              <a:rPr lang="en-US" sz="2400" b="1"/>
              <a:t>Use only cords, connection devices, and fittings that are equipped with strain relief.</a:t>
            </a:r>
          </a:p>
          <a:p>
            <a:pPr>
              <a:lnSpc>
                <a:spcPct val="80000"/>
              </a:lnSpc>
            </a:pPr>
            <a:r>
              <a:rPr lang="en-US" sz="2400" b="1"/>
              <a:t>Remove cords from receptacles by pulling on the plugs, not the cords.</a:t>
            </a:r>
          </a:p>
        </p:txBody>
      </p:sp>
    </p:spTree>
    <p:extLst>
      <p:ext uri="{BB962C8B-B14F-4D97-AF65-F5344CB8AC3E}">
        <p14:creationId xmlns:p14="http://schemas.microsoft.com/office/powerpoint/2010/main" val="130249911"/>
      </p:ext>
    </p:extLst>
  </p:cSld>
  <p:clrMapOvr>
    <a:masterClrMapping/>
  </p:clrMapOvr>
  <p:transition spd="med" advTm="4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strips(downLeft)">
                                      <p:cBhvr>
                                        <p:cTn id="7" dur="2000"/>
                                        <p:tgtEl>
                                          <p:spTgt spid="28674"/>
                                        </p:tgtEl>
                                      </p:cBhvr>
                                    </p:animEffect>
                                  </p:childTnLst>
                                </p:cTn>
                              </p:par>
                            </p:childTnLst>
                          </p:cTn>
                        </p:par>
                        <p:par>
                          <p:cTn id="8" fill="hold" nodeType="afterGroup">
                            <p:stCondLst>
                              <p:cond delay="2000"/>
                            </p:stCondLst>
                            <p:childTnLst>
                              <p:par>
                                <p:cTn id="9" presetID="18" presetClass="entr" presetSubtype="12" fill="hold" grpId="0" nodeType="afterEffect">
                                  <p:stCondLst>
                                    <p:cond delay="0"/>
                                  </p:stCondLst>
                                  <p:childTnLst>
                                    <p:set>
                                      <p:cBhvr>
                                        <p:cTn id="10" dur="1" fill="hold">
                                          <p:stCondLst>
                                            <p:cond delay="0"/>
                                          </p:stCondLst>
                                        </p:cTn>
                                        <p:tgtEl>
                                          <p:spTgt spid="28675">
                                            <p:txEl>
                                              <p:pRg st="0" end="0"/>
                                            </p:txEl>
                                          </p:spTgt>
                                        </p:tgtEl>
                                        <p:attrNameLst>
                                          <p:attrName>style.visibility</p:attrName>
                                        </p:attrNameLst>
                                      </p:cBhvr>
                                      <p:to>
                                        <p:strVal val="visible"/>
                                      </p:to>
                                    </p:set>
                                    <p:animEffect transition="in" filter="strips(downLeft)">
                                      <p:cBhvr>
                                        <p:cTn id="11" dur="2000"/>
                                        <p:tgtEl>
                                          <p:spTgt spid="28675">
                                            <p:txEl>
                                              <p:pRg st="0" end="0"/>
                                            </p:txEl>
                                          </p:spTgt>
                                        </p:tgtEl>
                                      </p:cBhvr>
                                    </p:animEffect>
                                  </p:childTnLst>
                                </p:cTn>
                              </p:par>
                            </p:childTnLst>
                          </p:cTn>
                        </p:par>
                        <p:par>
                          <p:cTn id="12" fill="hold" nodeType="afterGroup">
                            <p:stCondLst>
                              <p:cond delay="4000"/>
                            </p:stCondLst>
                            <p:childTnLst>
                              <p:par>
                                <p:cTn id="13" presetID="18" presetClass="entr" presetSubtype="12" fill="hold" grpId="0" nodeType="afterEffect">
                                  <p:stCondLst>
                                    <p:cond delay="0"/>
                                  </p:stCondLst>
                                  <p:childTnLst>
                                    <p:set>
                                      <p:cBhvr>
                                        <p:cTn id="14" dur="1" fill="hold">
                                          <p:stCondLst>
                                            <p:cond delay="0"/>
                                          </p:stCondLst>
                                        </p:cTn>
                                        <p:tgtEl>
                                          <p:spTgt spid="28675">
                                            <p:txEl>
                                              <p:pRg st="1" end="1"/>
                                            </p:txEl>
                                          </p:spTgt>
                                        </p:tgtEl>
                                        <p:attrNameLst>
                                          <p:attrName>style.visibility</p:attrName>
                                        </p:attrNameLst>
                                      </p:cBhvr>
                                      <p:to>
                                        <p:strVal val="visible"/>
                                      </p:to>
                                    </p:set>
                                    <p:animEffect transition="in" filter="strips(downLeft)">
                                      <p:cBhvr>
                                        <p:cTn id="15" dur="2000"/>
                                        <p:tgtEl>
                                          <p:spTgt spid="28675">
                                            <p:txEl>
                                              <p:pRg st="1" end="1"/>
                                            </p:txEl>
                                          </p:spTgt>
                                        </p:tgtEl>
                                      </p:cBhvr>
                                    </p:animEffect>
                                  </p:childTnLst>
                                </p:cTn>
                              </p:par>
                            </p:childTnLst>
                          </p:cTn>
                        </p:par>
                        <p:par>
                          <p:cTn id="16" fill="hold" nodeType="afterGroup">
                            <p:stCondLst>
                              <p:cond delay="6000"/>
                            </p:stCondLst>
                            <p:childTnLst>
                              <p:par>
                                <p:cTn id="17" presetID="18" presetClass="entr" presetSubtype="12" fill="hold" grpId="0" nodeType="after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Effect transition="in" filter="strips(downLeft)">
                                      <p:cBhvr>
                                        <p:cTn id="19" dur="2000"/>
                                        <p:tgtEl>
                                          <p:spTgt spid="28675">
                                            <p:txEl>
                                              <p:pRg st="2" end="2"/>
                                            </p:txEl>
                                          </p:spTgt>
                                        </p:tgtEl>
                                      </p:cBhvr>
                                    </p:animEffect>
                                  </p:childTnLst>
                                </p:cTn>
                              </p:par>
                            </p:childTnLst>
                          </p:cTn>
                        </p:par>
                        <p:par>
                          <p:cTn id="20" fill="hold" nodeType="afterGroup">
                            <p:stCondLst>
                              <p:cond delay="8000"/>
                            </p:stCondLst>
                            <p:childTnLst>
                              <p:par>
                                <p:cTn id="21" presetID="18" presetClass="entr" presetSubtype="12" fill="hold" grpId="0" nodeType="afterEffect">
                                  <p:stCondLst>
                                    <p:cond delay="0"/>
                                  </p:stCondLst>
                                  <p:childTnLst>
                                    <p:set>
                                      <p:cBhvr>
                                        <p:cTn id="22" dur="1" fill="hold">
                                          <p:stCondLst>
                                            <p:cond delay="0"/>
                                          </p:stCondLst>
                                        </p:cTn>
                                        <p:tgtEl>
                                          <p:spTgt spid="28675">
                                            <p:txEl>
                                              <p:pRg st="3" end="3"/>
                                            </p:txEl>
                                          </p:spTgt>
                                        </p:tgtEl>
                                        <p:attrNameLst>
                                          <p:attrName>style.visibility</p:attrName>
                                        </p:attrNameLst>
                                      </p:cBhvr>
                                      <p:to>
                                        <p:strVal val="visible"/>
                                      </p:to>
                                    </p:set>
                                    <p:animEffect transition="in" filter="strips(downLeft)">
                                      <p:cBhvr>
                                        <p:cTn id="23" dur="2000"/>
                                        <p:tgtEl>
                                          <p:spTgt spid="28675">
                                            <p:txEl>
                                              <p:pRg st="3" end="3"/>
                                            </p:txEl>
                                          </p:spTgt>
                                        </p:tgtEl>
                                      </p:cBhvr>
                                    </p:animEffect>
                                  </p:childTnLst>
                                </p:cTn>
                              </p:par>
                            </p:childTnLst>
                          </p:cTn>
                        </p:par>
                        <p:par>
                          <p:cTn id="24" fill="hold" nodeType="afterGroup">
                            <p:stCondLst>
                              <p:cond delay="10000"/>
                            </p:stCondLst>
                            <p:childTnLst>
                              <p:par>
                                <p:cTn id="25" presetID="18" presetClass="entr" presetSubtype="12" fill="hold" grpId="0" nodeType="after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strips(downLeft)">
                                      <p:cBhvr>
                                        <p:cTn id="27" dur="2000"/>
                                        <p:tgtEl>
                                          <p:spTgt spid="28675">
                                            <p:txEl>
                                              <p:pRg st="4" end="4"/>
                                            </p:txEl>
                                          </p:spTgt>
                                        </p:tgtEl>
                                      </p:cBhvr>
                                    </p:animEffect>
                                  </p:childTnLst>
                                </p:cTn>
                              </p:par>
                            </p:childTnLst>
                          </p:cTn>
                        </p:par>
                        <p:par>
                          <p:cTn id="28" fill="hold" nodeType="afterGroup">
                            <p:stCondLst>
                              <p:cond delay="12000"/>
                            </p:stCondLst>
                            <p:childTnLst>
                              <p:par>
                                <p:cTn id="29" presetID="18" presetClass="entr" presetSubtype="12" fill="hold" grpId="0" nodeType="afterEffect">
                                  <p:stCondLst>
                                    <p:cond delay="0"/>
                                  </p:stCondLst>
                                  <p:childTnLst>
                                    <p:set>
                                      <p:cBhvr>
                                        <p:cTn id="30" dur="1" fill="hold">
                                          <p:stCondLst>
                                            <p:cond delay="0"/>
                                          </p:stCondLst>
                                        </p:cTn>
                                        <p:tgtEl>
                                          <p:spTgt spid="28675">
                                            <p:txEl>
                                              <p:pRg st="5" end="5"/>
                                            </p:txEl>
                                          </p:spTgt>
                                        </p:tgtEl>
                                        <p:attrNameLst>
                                          <p:attrName>style.visibility</p:attrName>
                                        </p:attrNameLst>
                                      </p:cBhvr>
                                      <p:to>
                                        <p:strVal val="visible"/>
                                      </p:to>
                                    </p:set>
                                    <p:animEffect transition="in" filter="strips(downLeft)">
                                      <p:cBhvr>
                                        <p:cTn id="31" dur="2000"/>
                                        <p:tgtEl>
                                          <p:spTgt spid="286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b="1"/>
              <a:t>Equipment</a:t>
            </a:r>
          </a:p>
        </p:txBody>
      </p:sp>
      <p:sp>
        <p:nvSpPr>
          <p:cNvPr id="29699" name="Rectangle 3"/>
          <p:cNvSpPr>
            <a:spLocks noGrp="1" noChangeArrowheads="1"/>
          </p:cNvSpPr>
          <p:nvPr>
            <p:ph type="body" sz="half" idx="1"/>
          </p:nvPr>
        </p:nvSpPr>
        <p:spPr>
          <a:xfrm>
            <a:off x="228600" y="1447800"/>
            <a:ext cx="4495800" cy="5257800"/>
          </a:xfrm>
        </p:spPr>
        <p:txBody>
          <a:bodyPr/>
          <a:lstStyle/>
          <a:p>
            <a:pPr>
              <a:lnSpc>
                <a:spcPct val="80000"/>
              </a:lnSpc>
            </a:pPr>
            <a:r>
              <a:rPr lang="en-US" sz="1800"/>
              <a:t>Due to the dynamic, rugged nature of construction work, normal use of electrical equipment causes wear and tear that results in insulation breaks, short-circuits, and exposed wires. If there is no ground-fault protection, it can cause a ground-fault that sends current through the worker's body.</a:t>
            </a:r>
          </a:p>
          <a:p>
            <a:pPr>
              <a:lnSpc>
                <a:spcPct val="80000"/>
              </a:lnSpc>
            </a:pPr>
            <a:r>
              <a:rPr lang="en-US" sz="1800"/>
              <a:t>Use ground-fault circuit interrupters (GFCIS) on all 120-volt, single-phase, 15- and 20-ampere receptacles, or have an assured equipment grounding conductor program (AEGCP).</a:t>
            </a:r>
          </a:p>
          <a:p>
            <a:pPr>
              <a:lnSpc>
                <a:spcPct val="80000"/>
              </a:lnSpc>
            </a:pPr>
            <a:r>
              <a:rPr lang="en-US" sz="1800"/>
              <a:t>Use double-insulated tools and equipment, distinctively marked.</a:t>
            </a:r>
          </a:p>
          <a:p>
            <a:pPr>
              <a:lnSpc>
                <a:spcPct val="80000"/>
              </a:lnSpc>
            </a:pPr>
            <a:r>
              <a:rPr lang="en-US" sz="1800"/>
              <a:t>Visually inspect all electrical equipment before use. Remove from service any equipment with frayed cords, missing ground prongs, cracked tool casings, etc.</a:t>
            </a:r>
          </a:p>
        </p:txBody>
      </p:sp>
      <p:pic>
        <p:nvPicPr>
          <p:cNvPr id="29700" name="Picture 4" descr="double-insul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3886200"/>
            <a:ext cx="3733800" cy="2533650"/>
          </a:xfrm>
          <a:prstGeom prst="rect">
            <a:avLst/>
          </a:prstGeom>
          <a:noFill/>
          <a:extLst>
            <a:ext uri="{909E8E84-426E-40DD-AFC4-6F175D3DCCD1}">
              <a14:hiddenFill xmlns:a14="http://schemas.microsoft.com/office/drawing/2010/main">
                <a:solidFill>
                  <a:srgbClr val="FFFFFF"/>
                </a:solidFill>
              </a14:hiddenFill>
            </a:ext>
          </a:extLst>
        </p:spPr>
      </p:pic>
      <p:pic>
        <p:nvPicPr>
          <p:cNvPr id="29701" name="Picture 5" descr="1221835114974__ACTFasteningS_CableTieRemo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990600"/>
            <a:ext cx="3276600" cy="2890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0611898"/>
      </p:ext>
    </p:extLst>
  </p:cSld>
  <p:clrMapOvr>
    <a:masterClrMapping/>
  </p:clrMapOvr>
  <p:transition advTm="4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grpId="0" nodeType="afterEffect">
                                  <p:stCondLst>
                                    <p:cond delay="0"/>
                                  </p:stCondLst>
                                  <p:childTnLst>
                                    <p:animRot by="21600000">
                                      <p:cBhvr>
                                        <p:cTn id="6" dur="2000" fill="hold"/>
                                        <p:tgtEl>
                                          <p:spTgt spid="29698"/>
                                        </p:tgtEl>
                                        <p:attrNameLst>
                                          <p:attrName>r</p:attrName>
                                        </p:attrNameLst>
                                      </p:cBhvr>
                                    </p:animRot>
                                  </p:childTnLst>
                                </p:cTn>
                              </p:par>
                            </p:childTnLst>
                          </p:cTn>
                        </p:par>
                        <p:par>
                          <p:cTn id="7" fill="hold" nodeType="afterGroup">
                            <p:stCondLst>
                              <p:cond delay="2000"/>
                            </p:stCondLst>
                            <p:childTnLst>
                              <p:par>
                                <p:cTn id="8" presetID="7" presetClass="entr" presetSubtype="4" fill="hold" grpId="0" nodeType="afterEffect">
                                  <p:stCondLst>
                                    <p:cond delay="0"/>
                                  </p:stCondLst>
                                  <p:childTnLst>
                                    <p:set>
                                      <p:cBhvr>
                                        <p:cTn id="9" dur="1" fill="hold">
                                          <p:stCondLst>
                                            <p:cond delay="0"/>
                                          </p:stCondLst>
                                        </p:cTn>
                                        <p:tgtEl>
                                          <p:spTgt spid="29699">
                                            <p:txEl>
                                              <p:pRg st="0" end="0"/>
                                            </p:txEl>
                                          </p:spTgt>
                                        </p:tgtEl>
                                        <p:attrNameLst>
                                          <p:attrName>style.visibility</p:attrName>
                                        </p:attrNameLst>
                                      </p:cBhvr>
                                      <p:to>
                                        <p:strVal val="visible"/>
                                      </p:to>
                                    </p:set>
                                    <p:anim calcmode="lin" valueType="num">
                                      <p:cBhvr additive="base">
                                        <p:cTn id="10" dur="20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additive="base">
                                        <p:cTn id="11" dur="2000" fill="hold"/>
                                        <p:tgtEl>
                                          <p:spTgt spid="29699">
                                            <p:txEl>
                                              <p:pRg st="0" end="0"/>
                                            </p:txEl>
                                          </p:spTgt>
                                        </p:tgtEl>
                                        <p:attrNameLst>
                                          <p:attrName>ppt_y</p:attrName>
                                        </p:attrNameLst>
                                      </p:cBhvr>
                                      <p:tavLst>
                                        <p:tav tm="0">
                                          <p:val>
                                            <p:strVal val="1+#ppt_h/2"/>
                                          </p:val>
                                        </p:tav>
                                        <p:tav tm="100000">
                                          <p:val>
                                            <p:strVal val="#ppt_y"/>
                                          </p:val>
                                        </p:tav>
                                      </p:tavLst>
                                    </p:anim>
                                  </p:childTnLst>
                                </p:cTn>
                              </p:par>
                            </p:childTnLst>
                          </p:cTn>
                        </p:par>
                        <p:par>
                          <p:cTn id="12" fill="hold" nodeType="afterGroup">
                            <p:stCondLst>
                              <p:cond delay="4000"/>
                            </p:stCondLst>
                            <p:childTnLst>
                              <p:par>
                                <p:cTn id="13" presetID="7" presetClass="entr" presetSubtype="4" fill="hold" grpId="0" nodeType="afterEffect">
                                  <p:stCondLst>
                                    <p:cond delay="0"/>
                                  </p:stCondLst>
                                  <p:childTnLst>
                                    <p:set>
                                      <p:cBhvr>
                                        <p:cTn id="14" dur="1" fill="hold">
                                          <p:stCondLst>
                                            <p:cond delay="0"/>
                                          </p:stCondLst>
                                        </p:cTn>
                                        <p:tgtEl>
                                          <p:spTgt spid="29699">
                                            <p:txEl>
                                              <p:pRg st="1" end="1"/>
                                            </p:txEl>
                                          </p:spTgt>
                                        </p:tgtEl>
                                        <p:attrNameLst>
                                          <p:attrName>style.visibility</p:attrName>
                                        </p:attrNameLst>
                                      </p:cBhvr>
                                      <p:to>
                                        <p:strVal val="visible"/>
                                      </p:to>
                                    </p:set>
                                    <p:anim calcmode="lin" valueType="num">
                                      <p:cBhvr additive="base">
                                        <p:cTn id="15" dur="20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29699">
                                            <p:txEl>
                                              <p:pRg st="1" end="1"/>
                                            </p:txEl>
                                          </p:spTgt>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6000"/>
                            </p:stCondLst>
                            <p:childTnLst>
                              <p:par>
                                <p:cTn id="18" presetID="7" presetClass="entr" presetSubtype="4" fill="hold" grpId="0" nodeType="afterEffect">
                                  <p:stCondLst>
                                    <p:cond delay="0"/>
                                  </p:stCondLst>
                                  <p:childTnLst>
                                    <p:set>
                                      <p:cBhvr>
                                        <p:cTn id="19" dur="1" fill="hold">
                                          <p:stCondLst>
                                            <p:cond delay="0"/>
                                          </p:stCondLst>
                                        </p:cTn>
                                        <p:tgtEl>
                                          <p:spTgt spid="29699">
                                            <p:txEl>
                                              <p:pRg st="2" end="2"/>
                                            </p:txEl>
                                          </p:spTgt>
                                        </p:tgtEl>
                                        <p:attrNameLst>
                                          <p:attrName>style.visibility</p:attrName>
                                        </p:attrNameLst>
                                      </p:cBhvr>
                                      <p:to>
                                        <p:strVal val="visible"/>
                                      </p:to>
                                    </p:set>
                                    <p:anim calcmode="lin" valueType="num">
                                      <p:cBhvr additive="base">
                                        <p:cTn id="20" dur="20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29699">
                                            <p:txEl>
                                              <p:pRg st="2" end="2"/>
                                            </p:txEl>
                                          </p:spTgt>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8000"/>
                            </p:stCondLst>
                            <p:childTnLst>
                              <p:par>
                                <p:cTn id="23" presetID="7" presetClass="entr" presetSubtype="4" fill="hold" grpId="0" nodeType="afterEffect">
                                  <p:stCondLst>
                                    <p:cond delay="0"/>
                                  </p:stCondLst>
                                  <p:childTnLst>
                                    <p:set>
                                      <p:cBhvr>
                                        <p:cTn id="24" dur="1" fill="hold">
                                          <p:stCondLst>
                                            <p:cond delay="0"/>
                                          </p:stCondLst>
                                        </p:cTn>
                                        <p:tgtEl>
                                          <p:spTgt spid="29699">
                                            <p:txEl>
                                              <p:pRg st="3" end="3"/>
                                            </p:txEl>
                                          </p:spTgt>
                                        </p:tgtEl>
                                        <p:attrNameLst>
                                          <p:attrName>style.visibility</p:attrName>
                                        </p:attrNameLst>
                                      </p:cBhvr>
                                      <p:to>
                                        <p:strVal val="visible"/>
                                      </p:to>
                                    </p:set>
                                    <p:anim calcmode="lin" valueType="num">
                                      <p:cBhvr additive="base">
                                        <p:cTn id="25" dur="2000" fill="hold"/>
                                        <p:tgtEl>
                                          <p:spTgt spid="29699">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9699">
                                            <p:txEl>
                                              <p:pRg st="3" end="3"/>
                                            </p:txEl>
                                          </p:spTgt>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10000"/>
                            </p:stCondLst>
                            <p:childTnLst>
                              <p:par>
                                <p:cTn id="28" presetID="26" presetClass="emph" presetSubtype="0" fill="hold" nodeType="afterEffect">
                                  <p:stCondLst>
                                    <p:cond delay="0"/>
                                  </p:stCondLst>
                                  <p:childTnLst>
                                    <p:animEffect transition="out" filter="fade">
                                      <p:cBhvr>
                                        <p:cTn id="29" dur="500" tmFilter="0, 0; .2, .5; .8, .5; 1, 0"/>
                                        <p:tgtEl>
                                          <p:spTgt spid="29701"/>
                                        </p:tgtEl>
                                      </p:cBhvr>
                                    </p:animEffect>
                                    <p:animScale>
                                      <p:cBhvr>
                                        <p:cTn id="30" dur="250" autoRev="1" fill="hold"/>
                                        <p:tgtEl>
                                          <p:spTgt spid="29701"/>
                                        </p:tgtEl>
                                      </p:cBhvr>
                                      <p:by x="105000" y="105000"/>
                                    </p:animScale>
                                  </p:childTnLst>
                                </p:cTn>
                              </p:par>
                            </p:childTnLst>
                          </p:cTn>
                        </p:par>
                        <p:par>
                          <p:cTn id="31" fill="hold" nodeType="afterGroup">
                            <p:stCondLst>
                              <p:cond delay="10500"/>
                            </p:stCondLst>
                            <p:childTnLst>
                              <p:par>
                                <p:cTn id="32" presetID="26" presetClass="emph" presetSubtype="0" fill="hold" nodeType="afterEffect">
                                  <p:stCondLst>
                                    <p:cond delay="0"/>
                                  </p:stCondLst>
                                  <p:childTnLst>
                                    <p:animEffect transition="out" filter="fade">
                                      <p:cBhvr>
                                        <p:cTn id="33" dur="500" tmFilter="0, 0; .2, .5; .8, .5; 1, 0"/>
                                        <p:tgtEl>
                                          <p:spTgt spid="29700"/>
                                        </p:tgtEl>
                                      </p:cBhvr>
                                    </p:animEffect>
                                    <p:animScale>
                                      <p:cBhvr>
                                        <p:cTn id="34" dur="250" autoRev="1" fill="hold"/>
                                        <p:tgtEl>
                                          <p:spTgt spid="2970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b="1">
                <a:solidFill>
                  <a:schemeClr val="bg1"/>
                </a:solidFill>
              </a:rPr>
              <a:t>Electrical Incidents</a:t>
            </a:r>
          </a:p>
        </p:txBody>
      </p:sp>
      <p:sp>
        <p:nvSpPr>
          <p:cNvPr id="30723" name="Rectangle 3"/>
          <p:cNvSpPr>
            <a:spLocks noGrp="1" noChangeArrowheads="1"/>
          </p:cNvSpPr>
          <p:nvPr>
            <p:ph type="body" sz="half" idx="2"/>
          </p:nvPr>
        </p:nvSpPr>
        <p:spPr>
          <a:xfrm>
            <a:off x="3429000" y="1219200"/>
            <a:ext cx="5486400" cy="3886200"/>
          </a:xfrm>
        </p:spPr>
        <p:txBody>
          <a:bodyPr/>
          <a:lstStyle/>
          <a:p>
            <a:pPr>
              <a:lnSpc>
                <a:spcPct val="80000"/>
              </a:lnSpc>
            </a:pPr>
            <a:r>
              <a:rPr lang="en-US" sz="2000">
                <a:solidFill>
                  <a:schemeClr val="bg1"/>
                </a:solidFill>
              </a:rPr>
              <a:t>If the power supply to the electrical equipment is not grounded or the path has been broken, fault  current may travel through a worker's body, causing electrical burns or death. Even when the power system is properly grounded, electrical equipment can instantly change from safe to hazardous because of extreme conditions and rough treatment. Visually inspect electrical equipment before use. Take any defective equipment out of service. Ground all power supply systems, electrical circuits, and electrical equipment. Frequently inspect electrical systems to insure that the path to ground is continuous. </a:t>
            </a:r>
          </a:p>
        </p:txBody>
      </p:sp>
      <p:pic>
        <p:nvPicPr>
          <p:cNvPr id="30728" name="Picture 8" descr="220px-Verbrennung_Grad_2b"/>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81000" y="1524000"/>
            <a:ext cx="3298825" cy="3733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29" name="Rectangle 9"/>
          <p:cNvSpPr>
            <a:spLocks noChangeArrowheads="1"/>
          </p:cNvSpPr>
          <p:nvPr/>
        </p:nvSpPr>
        <p:spPr bwMode="auto">
          <a:xfrm>
            <a:off x="304800" y="5334000"/>
            <a:ext cx="88392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20000"/>
              </a:spcBef>
              <a:buFontTx/>
              <a:buChar char="•"/>
            </a:pPr>
            <a:r>
              <a:rPr lang="en-US" sz="2000">
                <a:solidFill>
                  <a:schemeClr val="bg1"/>
                </a:solidFill>
              </a:rPr>
              <a:t>Do not remove ground prongs from cord- and plug-connected equipment or extension cords. Use double-insulated tools and ground all exposed metal parts of equipment. Avoid standing in wet areas when using portable electrical power tools.</a:t>
            </a:r>
          </a:p>
        </p:txBody>
      </p:sp>
    </p:spTree>
    <p:extLst>
      <p:ext uri="{BB962C8B-B14F-4D97-AF65-F5344CB8AC3E}">
        <p14:creationId xmlns:p14="http://schemas.microsoft.com/office/powerpoint/2010/main" val="2544398899"/>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30722"/>
                                        </p:tgtEl>
                                        <p:attrNameLst>
                                          <p:attrName>style.visibility</p:attrName>
                                        </p:attrNameLst>
                                      </p:cBhvr>
                                      <p:to>
                                        <p:strVal val="visible"/>
                                      </p:to>
                                    </p:set>
                                    <p:anim to="" calcmode="lin" valueType="num">
                                      <p:cBhvr>
                                        <p:cTn id="7" dur="1" fill="hold"/>
                                        <p:tgtEl>
                                          <p:spTgt spid="30722"/>
                                        </p:tgtEl>
                                        <p:attrNameLst>
                                          <p:attrName/>
                                        </p:attrNameLst>
                                      </p:cBhvr>
                                    </p:anim>
                                  </p:childTnLst>
                                </p:cTn>
                              </p:par>
                            </p:childTnLst>
                          </p:cTn>
                        </p:par>
                        <p:par>
                          <p:cTn id="8" fill="hold" nodeType="afterGroup">
                            <p:stCondLst>
                              <p:cond delay="0"/>
                            </p:stCondLst>
                            <p:childTnLst>
                              <p:par>
                                <p:cTn id="9" presetID="24" presetClass="entr" presetSubtype="0" fill="hold" nodeType="afterEffect">
                                  <p:stCondLst>
                                    <p:cond delay="0"/>
                                  </p:stCondLst>
                                  <p:childTnLst>
                                    <p:set>
                                      <p:cBhvr>
                                        <p:cTn id="10" dur="1" fill="hold">
                                          <p:stCondLst>
                                            <p:cond delay="0"/>
                                          </p:stCondLst>
                                        </p:cTn>
                                        <p:tgtEl>
                                          <p:spTgt spid="30728"/>
                                        </p:tgtEl>
                                        <p:attrNameLst>
                                          <p:attrName>style.visibility</p:attrName>
                                        </p:attrNameLst>
                                      </p:cBhvr>
                                      <p:to>
                                        <p:strVal val="visible"/>
                                      </p:to>
                                    </p:set>
                                    <p:anim to="" calcmode="lin" valueType="num">
                                      <p:cBhvr>
                                        <p:cTn id="11" dur="1" fill="hold"/>
                                        <p:tgtEl>
                                          <p:spTgt spid="30728"/>
                                        </p:tgtEl>
                                        <p:attrNameLst>
                                          <p:attrName/>
                                        </p:attrNameLst>
                                      </p:cBhvr>
                                    </p:anim>
                                  </p:childTnLst>
                                </p:cTn>
                              </p:par>
                            </p:childTnLst>
                          </p:cTn>
                        </p:par>
                        <p:par>
                          <p:cTn id="12" fill="hold" nodeType="afterGroup">
                            <p:stCondLst>
                              <p:cond delay="0"/>
                            </p:stCondLst>
                            <p:childTnLst>
                              <p:par>
                                <p:cTn id="13" presetID="8" presetClass="entr" presetSubtype="16" fill="hold" grpId="0" nodeType="afterEffect">
                                  <p:stCondLst>
                                    <p:cond delay="0"/>
                                  </p:stCondLst>
                                  <p:childTnLst>
                                    <p:set>
                                      <p:cBhvr>
                                        <p:cTn id="14" dur="1" fill="hold">
                                          <p:stCondLst>
                                            <p:cond delay="0"/>
                                          </p:stCondLst>
                                        </p:cTn>
                                        <p:tgtEl>
                                          <p:spTgt spid="30723">
                                            <p:txEl>
                                              <p:pRg st="0" end="0"/>
                                            </p:txEl>
                                          </p:spTgt>
                                        </p:tgtEl>
                                        <p:attrNameLst>
                                          <p:attrName>style.visibility</p:attrName>
                                        </p:attrNameLst>
                                      </p:cBhvr>
                                      <p:to>
                                        <p:strVal val="visible"/>
                                      </p:to>
                                    </p:set>
                                    <p:animEffect transition="in" filter="diamond(in)">
                                      <p:cBhvr>
                                        <p:cTn id="15" dur="2000"/>
                                        <p:tgtEl>
                                          <p:spTgt spid="30723">
                                            <p:txEl>
                                              <p:pRg st="0" end="0"/>
                                            </p:txEl>
                                          </p:spTgt>
                                        </p:tgtEl>
                                      </p:cBhvr>
                                    </p:animEffect>
                                  </p:childTnLst>
                                </p:cTn>
                              </p:par>
                            </p:childTnLst>
                          </p:cTn>
                        </p:par>
                        <p:par>
                          <p:cTn id="16" fill="hold" nodeType="afterGroup">
                            <p:stCondLst>
                              <p:cond delay="2000"/>
                            </p:stCondLst>
                            <p:childTnLst>
                              <p:par>
                                <p:cTn id="17" presetID="8" presetClass="entr" presetSubtype="16" fill="hold" grpId="0" nodeType="afterEffect">
                                  <p:stCondLst>
                                    <p:cond delay="0"/>
                                  </p:stCondLst>
                                  <p:childTnLst>
                                    <p:set>
                                      <p:cBhvr>
                                        <p:cTn id="18" dur="1" fill="hold">
                                          <p:stCondLst>
                                            <p:cond delay="0"/>
                                          </p:stCondLst>
                                        </p:cTn>
                                        <p:tgtEl>
                                          <p:spTgt spid="30729"/>
                                        </p:tgtEl>
                                        <p:attrNameLst>
                                          <p:attrName>style.visibility</p:attrName>
                                        </p:attrNameLst>
                                      </p:cBhvr>
                                      <p:to>
                                        <p:strVal val="visible"/>
                                      </p:to>
                                    </p:set>
                                    <p:animEffect transition="in" filter="diamond(in)">
                                      <p:cBhvr>
                                        <p:cTn id="19" dur="2000"/>
                                        <p:tgtEl>
                                          <p:spTgt spid="30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build="p"/>
      <p:bldP spid="3072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5604" name="Rectangle 4"/>
          <p:cNvSpPr>
            <a:spLocks noGrp="1" noChangeArrowheads="1"/>
          </p:cNvSpPr>
          <p:nvPr>
            <p:ph type="title"/>
          </p:nvPr>
        </p:nvSpPr>
        <p:spPr/>
        <p:txBody>
          <a:bodyPr/>
          <a:lstStyle/>
          <a:p>
            <a:r>
              <a:rPr lang="en-US" b="1"/>
              <a:t>Shock-hazard analysis</a:t>
            </a:r>
          </a:p>
        </p:txBody>
      </p:sp>
      <p:pic>
        <p:nvPicPr>
          <p:cNvPr id="25606" name="Picture 6" descr="death_by_electrocution_by_tearsintotime-d3bxxp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28775"/>
            <a:ext cx="3276600" cy="2867025"/>
          </a:xfrm>
          <a:prstGeom prst="rect">
            <a:avLst/>
          </a:prstGeom>
          <a:noFill/>
          <a:extLst>
            <a:ext uri="{909E8E84-426E-40DD-AFC4-6F175D3DCCD1}">
              <a14:hiddenFill xmlns:a14="http://schemas.microsoft.com/office/drawing/2010/main">
                <a:solidFill>
                  <a:srgbClr val="FFFFFF"/>
                </a:solidFill>
              </a14:hiddenFill>
            </a:ext>
          </a:extLst>
        </p:spPr>
      </p:pic>
      <p:sp>
        <p:nvSpPr>
          <p:cNvPr id="25607" name="Rectangle 7"/>
          <p:cNvSpPr>
            <a:spLocks noChangeArrowheads="1"/>
          </p:cNvSpPr>
          <p:nvPr/>
        </p:nvSpPr>
        <p:spPr bwMode="auto">
          <a:xfrm>
            <a:off x="228600" y="5122863"/>
            <a:ext cx="8686800"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pPr>
            <a:r>
              <a:rPr lang="en-US" sz="2200"/>
              <a:t>To appropriately assess the electrical shock hazard associated with any type of maintenance or repair work, it is necessary to evaluate the procedures or work practices involved. These, in turn, should be evaluated against regulatory and standards requirements. </a:t>
            </a:r>
          </a:p>
        </p:txBody>
      </p:sp>
      <p:sp>
        <p:nvSpPr>
          <p:cNvPr id="25608" name="Rectangle 8"/>
          <p:cNvSpPr>
            <a:spLocks noGrp="1" noChangeArrowheads="1"/>
          </p:cNvSpPr>
          <p:nvPr>
            <p:ph type="body" idx="1"/>
          </p:nvPr>
        </p:nvSpPr>
        <p:spPr>
          <a:xfrm>
            <a:off x="3657600" y="1295400"/>
            <a:ext cx="5334000" cy="3886200"/>
          </a:xfrm>
        </p:spPr>
        <p:txBody>
          <a:bodyPr/>
          <a:lstStyle/>
          <a:p>
            <a:pPr>
              <a:lnSpc>
                <a:spcPct val="80000"/>
              </a:lnSpc>
              <a:buFontTx/>
              <a:buNone/>
            </a:pPr>
            <a:r>
              <a:rPr lang="en-US" sz="2200"/>
              <a:t>Hundreds of workers are killed every year as a result of inadvertent contact with energized conductors. Investigations into the causes of these fatalities point to three principal factors: Failure to properly or completely de-energize systems prior to maintenance or repair work Intentionally working on energized equipment Improper or inadequate grounding of electrical system components These three factors form the basis for analysis for the electrical shock hazard</a:t>
            </a:r>
          </a:p>
        </p:txBody>
      </p:sp>
    </p:spTree>
    <p:extLst>
      <p:ext uri="{BB962C8B-B14F-4D97-AF65-F5344CB8AC3E}">
        <p14:creationId xmlns:p14="http://schemas.microsoft.com/office/powerpoint/2010/main" val="1537856208"/>
      </p:ext>
    </p:extLst>
  </p:cSld>
  <p:clrMapOvr>
    <a:masterClrMapping/>
  </p:clrMapOvr>
  <p:transition advTm="4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5604"/>
                                        </p:tgtEl>
                                        <p:attrNameLst>
                                          <p:attrName>style.visibility</p:attrName>
                                        </p:attrNameLst>
                                      </p:cBhvr>
                                      <p:to>
                                        <p:strVal val="visible"/>
                                      </p:to>
                                    </p:set>
                                    <p:anim to="" calcmode="lin" valueType="num">
                                      <p:cBhvr>
                                        <p:cTn id="7" dur="1" fill="hold"/>
                                        <p:tgtEl>
                                          <p:spTgt spid="25604"/>
                                        </p:tgtEl>
                                        <p:attrNameLst>
                                          <p:attrName/>
                                        </p:attrNameLst>
                                      </p:cBhvr>
                                    </p:anim>
                                  </p:childTnLst>
                                </p:cTn>
                              </p:par>
                            </p:childTnLst>
                          </p:cTn>
                        </p:par>
                        <p:par>
                          <p:cTn id="8" fill="hold" nodeType="afterGroup">
                            <p:stCondLst>
                              <p:cond delay="0"/>
                            </p:stCondLst>
                            <p:childTnLst>
                              <p:par>
                                <p:cTn id="9" presetID="26" presetClass="emph" presetSubtype="0" fill="hold" nodeType="afterEffect">
                                  <p:stCondLst>
                                    <p:cond delay="0"/>
                                  </p:stCondLst>
                                  <p:childTnLst>
                                    <p:animEffect transition="out" filter="fade">
                                      <p:cBhvr>
                                        <p:cTn id="10" dur="500" tmFilter="0, 0; .2, .5; .8, .5; 1, 0"/>
                                        <p:tgtEl>
                                          <p:spTgt spid="25606"/>
                                        </p:tgtEl>
                                      </p:cBhvr>
                                    </p:animEffect>
                                    <p:animScale>
                                      <p:cBhvr>
                                        <p:cTn id="11" dur="250" autoRev="1" fill="hold"/>
                                        <p:tgtEl>
                                          <p:spTgt spid="25606"/>
                                        </p:tgtEl>
                                      </p:cBhvr>
                                      <p:by x="105000" y="105000"/>
                                    </p:animScale>
                                  </p:childTnLst>
                                </p:cTn>
                              </p:par>
                            </p:childTnLst>
                          </p:cTn>
                        </p:par>
                        <p:par>
                          <p:cTn id="12" fill="hold" nodeType="afterGroup">
                            <p:stCondLst>
                              <p:cond delay="500"/>
                            </p:stCondLst>
                            <p:childTnLst>
                              <p:par>
                                <p:cTn id="13" presetID="20" presetClass="emph" presetSubtype="0" fill="hold" grpId="0" nodeType="afterEffect">
                                  <p:stCondLst>
                                    <p:cond delay="0"/>
                                  </p:stCondLst>
                                  <p:iterate type="lt">
                                    <p:tmPct val="10000"/>
                                  </p:iterate>
                                  <p:childTnLst>
                                    <p:set>
                                      <p:cBhvr override="childStyle">
                                        <p:cTn id="14" dur="500" autoRev="1" fill="hold"/>
                                        <p:tgtEl>
                                          <p:spTgt spid="25608">
                                            <p:txEl>
                                              <p:pRg st="0" end="0"/>
                                            </p:txEl>
                                          </p:spTgt>
                                        </p:tgtEl>
                                        <p:attrNameLst>
                                          <p:attrName>style.color</p:attrName>
                                        </p:attrNameLst>
                                      </p:cBhvr>
                                      <p:to>
                                        <p:clrVal>
                                          <a:srgbClr val="FF0000"/>
                                        </p:clrVal>
                                      </p:to>
                                    </p:set>
                                    <p:set>
                                      <p:cBhvr>
                                        <p:cTn id="15" dur="500" autoRev="1" fill="hold"/>
                                        <p:tgtEl>
                                          <p:spTgt spid="25608">
                                            <p:txEl>
                                              <p:pRg st="0" end="0"/>
                                            </p:txEl>
                                          </p:spTgt>
                                        </p:tgtEl>
                                        <p:attrNameLst>
                                          <p:attrName>fillcolor</p:attrName>
                                        </p:attrNameLst>
                                      </p:cBhvr>
                                      <p:to>
                                        <p:clrVal>
                                          <a:srgbClr val="FF0000"/>
                                        </p:clrVal>
                                      </p:to>
                                    </p:set>
                                    <p:set>
                                      <p:cBhvr>
                                        <p:cTn id="16" dur="500" autoRev="1" fill="hold"/>
                                        <p:tgtEl>
                                          <p:spTgt spid="25608">
                                            <p:txEl>
                                              <p:pRg st="0" end="0"/>
                                            </p:txEl>
                                          </p:spTgt>
                                        </p:tgtEl>
                                        <p:attrNameLst>
                                          <p:attrName>fill.type</p:attrName>
                                        </p:attrNameLst>
                                      </p:cBhvr>
                                      <p:to>
                                        <p:strVal val="solid"/>
                                      </p:to>
                                    </p:set>
                                  </p:childTnLst>
                                </p:cTn>
                              </p:par>
                            </p:childTnLst>
                          </p:cTn>
                        </p:par>
                        <p:par>
                          <p:cTn id="17" fill="hold" nodeType="afterGroup">
                            <p:stCondLst>
                              <p:cond delay="41600"/>
                            </p:stCondLst>
                            <p:childTnLst>
                              <p:par>
                                <p:cTn id="18" presetID="8" presetClass="emph" presetSubtype="0" fill="hold" grpId="0" nodeType="afterEffect">
                                  <p:stCondLst>
                                    <p:cond delay="0"/>
                                  </p:stCondLst>
                                  <p:childTnLst>
                                    <p:animRot by="21600000">
                                      <p:cBhvr>
                                        <p:cTn id="19" dur="2000" fill="hold"/>
                                        <p:tgtEl>
                                          <p:spTgt spid="2560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P spid="25607" grpId="0"/>
      <p:bldP spid="2560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5" name="Picture 5" descr="ren0041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480112"/>
      </p:ext>
    </p:extLst>
  </p:cSld>
  <p:clrMapOvr>
    <a:masterClrMapping/>
  </p:clrMapOvr>
  <p:transition advTm="15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how-electricity-gets-to-your-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440711"/>
      </p:ext>
    </p:extLst>
  </p:cSld>
  <p:clrMapOvr>
    <a:masterClrMapping/>
  </p:clrMapOvr>
  <p:transition advTm="15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7" name="Picture 5" descr="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3794" name="Rectangle 2"/>
          <p:cNvSpPr>
            <a:spLocks noGrp="1" noChangeArrowheads="1"/>
          </p:cNvSpPr>
          <p:nvPr>
            <p:ph type="title"/>
          </p:nvPr>
        </p:nvSpPr>
        <p:spPr/>
        <p:txBody>
          <a:bodyPr/>
          <a:lstStyle/>
          <a:p>
            <a:r>
              <a:rPr lang="en-US" sz="4000" b="1">
                <a:solidFill>
                  <a:srgbClr val="FF0000"/>
                </a:solidFill>
              </a:rPr>
              <a:t>What affects the flow of electricity?</a:t>
            </a:r>
          </a:p>
        </p:txBody>
      </p:sp>
      <p:sp>
        <p:nvSpPr>
          <p:cNvPr id="33795" name="Rectangle 3"/>
          <p:cNvSpPr>
            <a:spLocks noGrp="1" noChangeArrowheads="1"/>
          </p:cNvSpPr>
          <p:nvPr>
            <p:ph type="body" idx="1"/>
          </p:nvPr>
        </p:nvSpPr>
        <p:spPr>
          <a:xfrm>
            <a:off x="152400" y="1600200"/>
            <a:ext cx="8763000" cy="4876800"/>
          </a:xfrm>
        </p:spPr>
        <p:txBody>
          <a:bodyPr/>
          <a:lstStyle/>
          <a:p>
            <a:pPr>
              <a:lnSpc>
                <a:spcPct val="80000"/>
              </a:lnSpc>
              <a:buFontTx/>
              <a:buNone/>
            </a:pPr>
            <a:r>
              <a:rPr lang="en-US" sz="2800" b="1">
                <a:solidFill>
                  <a:srgbClr val="FF0000"/>
                </a:solidFill>
              </a:rPr>
              <a:t>Electricity flows more easily through some materials than others. Some substances such as metals generally offer very little resistance to the flow of electric current and are called “conductors.” A common but perhaps overlooked conductor is the surface or subsurface of the earth. Glass, plastic, porcelain, clay, pottery, dry wood, and similar substances generally slow or stop the flow of electricity. They are called “insulators.” Even air, normally an insulator, can become a conductor, as occurs during an arc or lightning stroke.</a:t>
            </a:r>
          </a:p>
        </p:txBody>
      </p:sp>
    </p:spTree>
    <p:extLst>
      <p:ext uri="{BB962C8B-B14F-4D97-AF65-F5344CB8AC3E}">
        <p14:creationId xmlns:p14="http://schemas.microsoft.com/office/powerpoint/2010/main" val="2040462774"/>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checkerboard(across)">
                                      <p:cBhvr>
                                        <p:cTn id="7" dur="2000"/>
                                        <p:tgtEl>
                                          <p:spTgt spid="33795">
                                            <p:txEl>
                                              <p:pRg st="0" end="0"/>
                                            </p:txEl>
                                          </p:spTgt>
                                        </p:tgtEl>
                                      </p:cBhvr>
                                    </p:animEffect>
                                  </p:childTnLst>
                                </p:cTn>
                              </p:par>
                            </p:childTnLst>
                          </p:cTn>
                        </p:par>
                        <p:par>
                          <p:cTn id="8" fill="hold" nodeType="afterGroup">
                            <p:stCondLst>
                              <p:cond delay="2000"/>
                            </p:stCondLst>
                            <p:childTnLst>
                              <p:par>
                                <p:cTn id="9" presetID="18" presetClass="entr" presetSubtype="12" fill="hold" grpId="0" nodeType="afterEffect">
                                  <p:stCondLst>
                                    <p:cond delay="0"/>
                                  </p:stCondLst>
                                  <p:childTnLst>
                                    <p:set>
                                      <p:cBhvr>
                                        <p:cTn id="10" dur="1" fill="hold">
                                          <p:stCondLst>
                                            <p:cond delay="0"/>
                                          </p:stCondLst>
                                        </p:cTn>
                                        <p:tgtEl>
                                          <p:spTgt spid="33794"/>
                                        </p:tgtEl>
                                        <p:attrNameLst>
                                          <p:attrName>style.visibility</p:attrName>
                                        </p:attrNameLst>
                                      </p:cBhvr>
                                      <p:to>
                                        <p:strVal val="visible"/>
                                      </p:to>
                                    </p:set>
                                    <p:animEffect transition="in" filter="strips(downLeft)">
                                      <p:cBhvr>
                                        <p:cTn id="11" dur="5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6553200" cy="1173162"/>
          </a:xfrm>
        </p:spPr>
        <p:txBody>
          <a:bodyPr>
            <a:normAutofit fontScale="90000"/>
          </a:bodyPr>
          <a:lstStyle/>
          <a:p>
            <a:r>
              <a:rPr lang="en-US" sz="4000"/>
              <a:t>How does water affect the</a:t>
            </a:r>
            <a:br>
              <a:rPr lang="en-US" sz="4000"/>
            </a:br>
            <a:r>
              <a:rPr lang="en-US" sz="4000"/>
              <a:t>flow of electricity?</a:t>
            </a:r>
          </a:p>
        </p:txBody>
      </p:sp>
      <p:sp>
        <p:nvSpPr>
          <p:cNvPr id="34819" name="Rectangle 3"/>
          <p:cNvSpPr>
            <a:spLocks noGrp="1" noChangeArrowheads="1"/>
          </p:cNvSpPr>
          <p:nvPr>
            <p:ph type="body" sz="half" idx="1"/>
          </p:nvPr>
        </p:nvSpPr>
        <p:spPr>
          <a:xfrm>
            <a:off x="152400" y="1600200"/>
            <a:ext cx="4953000" cy="4953000"/>
          </a:xfrm>
        </p:spPr>
        <p:txBody>
          <a:bodyPr/>
          <a:lstStyle/>
          <a:p>
            <a:pPr>
              <a:lnSpc>
                <a:spcPct val="80000"/>
              </a:lnSpc>
            </a:pPr>
            <a:r>
              <a:rPr lang="en-US" sz="2000"/>
              <a:t>Pure water is a poor conductor. But small amounts of impurities in water like salt, acid, solvents, or other materials can turn water itself and substances that generally act as insulators into conductors or better conductors. </a:t>
            </a:r>
          </a:p>
          <a:p>
            <a:pPr>
              <a:lnSpc>
                <a:spcPct val="80000"/>
              </a:lnSpc>
            </a:pPr>
            <a:r>
              <a:rPr lang="en-US" sz="2000"/>
              <a:t>Dry wood, for example, generally slows or stops the flow of electricity. But when saturated with water, wood turns into a conductor. </a:t>
            </a:r>
          </a:p>
          <a:p>
            <a:pPr>
              <a:lnSpc>
                <a:spcPct val="80000"/>
              </a:lnSpc>
            </a:pPr>
            <a:r>
              <a:rPr lang="en-US" sz="2000"/>
              <a:t>The same is true of human skin. Dry skin has a fairly high resistance to electric current. But when skin is moist or wet, it acts as a conductor.</a:t>
            </a:r>
          </a:p>
          <a:p>
            <a:pPr>
              <a:lnSpc>
                <a:spcPct val="80000"/>
              </a:lnSpc>
              <a:buFontTx/>
              <a:buNone/>
            </a:pPr>
            <a:r>
              <a:rPr lang="en-US" sz="2000"/>
              <a:t>This means that anyone working with electricity in a damp or wet environment needs to exercise extra caution to prevent electrical hazards.</a:t>
            </a:r>
          </a:p>
        </p:txBody>
      </p:sp>
      <p:pic>
        <p:nvPicPr>
          <p:cNvPr id="34823" name="Picture 7" descr="imagesCAK60TNB"/>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858000" y="533400"/>
            <a:ext cx="2068513" cy="2286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4825" name="Picture 9" descr="imagesCATYJI2Q"/>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181600" y="2971800"/>
            <a:ext cx="3810000" cy="285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45195888"/>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34818"/>
                                        </p:tgtEl>
                                        <p:attrNameLst>
                                          <p:attrName>style.visibility</p:attrName>
                                        </p:attrNameLst>
                                      </p:cBhvr>
                                      <p:to>
                                        <p:strVal val="visible"/>
                                      </p:to>
                                    </p:set>
                                    <p:anim to="" calcmode="lin" valueType="num">
                                      <p:cBhvr>
                                        <p:cTn id="7" dur="1" fill="hold"/>
                                        <p:tgtEl>
                                          <p:spTgt spid="34818"/>
                                        </p:tgtEl>
                                        <p:attrNameLst>
                                          <p:attrName/>
                                        </p:attrNameLst>
                                      </p:cBhvr>
                                    </p:anim>
                                  </p:childTnLst>
                                </p:cTn>
                              </p:par>
                            </p:childTnLst>
                          </p:cTn>
                        </p:par>
                        <p:par>
                          <p:cTn id="8" fill="hold" nodeType="afterGroup">
                            <p:stCondLst>
                              <p:cond delay="0"/>
                            </p:stCondLst>
                            <p:childTnLst>
                              <p:par>
                                <p:cTn id="9" presetID="24" presetClass="entr" presetSubtype="0" fill="hold" nodeType="afterEffect">
                                  <p:stCondLst>
                                    <p:cond delay="0"/>
                                  </p:stCondLst>
                                  <p:childTnLst>
                                    <p:set>
                                      <p:cBhvr>
                                        <p:cTn id="10" dur="1" fill="hold">
                                          <p:stCondLst>
                                            <p:cond delay="0"/>
                                          </p:stCondLst>
                                        </p:cTn>
                                        <p:tgtEl>
                                          <p:spTgt spid="34823"/>
                                        </p:tgtEl>
                                        <p:attrNameLst>
                                          <p:attrName>style.visibility</p:attrName>
                                        </p:attrNameLst>
                                      </p:cBhvr>
                                      <p:to>
                                        <p:strVal val="visible"/>
                                      </p:to>
                                    </p:set>
                                    <p:anim to="" calcmode="lin" valueType="num">
                                      <p:cBhvr>
                                        <p:cTn id="11" dur="1" fill="hold"/>
                                        <p:tgtEl>
                                          <p:spTgt spid="34823"/>
                                        </p:tgtEl>
                                        <p:attrNameLst>
                                          <p:attrName/>
                                        </p:attrNameLst>
                                      </p:cBhvr>
                                    </p:anim>
                                  </p:childTnLst>
                                </p:cTn>
                              </p:par>
                            </p:childTnLst>
                          </p:cTn>
                        </p:par>
                        <p:par>
                          <p:cTn id="12" fill="hold" nodeType="afterGroup">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34819">
                                            <p:txEl>
                                              <p:pRg st="0" end="0"/>
                                            </p:txEl>
                                          </p:spTgt>
                                        </p:tgtEl>
                                        <p:attrNameLst>
                                          <p:attrName>style.visibility</p:attrName>
                                        </p:attrNameLst>
                                      </p:cBhvr>
                                      <p:to>
                                        <p:strVal val="visible"/>
                                      </p:to>
                                    </p:set>
                                    <p:anim to="" calcmode="lin" valueType="num">
                                      <p:cBhvr>
                                        <p:cTn id="15" dur="1" fill="hold"/>
                                        <p:tgtEl>
                                          <p:spTgt spid="34819">
                                            <p:txEl>
                                              <p:pRg st="0" end="0"/>
                                            </p:txEl>
                                          </p:spTgt>
                                        </p:tgtEl>
                                        <p:attrNameLst>
                                          <p:attrName/>
                                        </p:attrNameLst>
                                      </p:cBhvr>
                                    </p:anim>
                                  </p:childTnLst>
                                </p:cTn>
                              </p:par>
                            </p:childTnLst>
                          </p:cTn>
                        </p:par>
                        <p:par>
                          <p:cTn id="16" fill="hold" nodeType="afterGroup">
                            <p:stCondLst>
                              <p:cond delay="0"/>
                            </p:stCondLst>
                            <p:childTnLst>
                              <p:par>
                                <p:cTn id="17" presetID="24" presetClass="entr" presetSubtype="0" fill="hold" grpId="0" nodeType="afterEffect">
                                  <p:stCondLst>
                                    <p:cond delay="0"/>
                                  </p:stCondLst>
                                  <p:childTnLst>
                                    <p:set>
                                      <p:cBhvr>
                                        <p:cTn id="18" dur="1" fill="hold">
                                          <p:stCondLst>
                                            <p:cond delay="0"/>
                                          </p:stCondLst>
                                        </p:cTn>
                                        <p:tgtEl>
                                          <p:spTgt spid="34819">
                                            <p:txEl>
                                              <p:pRg st="1" end="1"/>
                                            </p:txEl>
                                          </p:spTgt>
                                        </p:tgtEl>
                                        <p:attrNameLst>
                                          <p:attrName>style.visibility</p:attrName>
                                        </p:attrNameLst>
                                      </p:cBhvr>
                                      <p:to>
                                        <p:strVal val="visible"/>
                                      </p:to>
                                    </p:set>
                                    <p:anim to="" calcmode="lin" valueType="num">
                                      <p:cBhvr>
                                        <p:cTn id="19" dur="1" fill="hold"/>
                                        <p:tgtEl>
                                          <p:spTgt spid="34819">
                                            <p:txEl>
                                              <p:pRg st="1" end="1"/>
                                            </p:txEl>
                                          </p:spTgt>
                                        </p:tgtEl>
                                        <p:attrNameLst>
                                          <p:attrName/>
                                        </p:attrNameLst>
                                      </p:cBhvr>
                                    </p:anim>
                                  </p:childTnLst>
                                </p:cTn>
                              </p:par>
                            </p:childTnLst>
                          </p:cTn>
                        </p:par>
                        <p:par>
                          <p:cTn id="20" fill="hold" nodeType="afterGroup">
                            <p:stCondLst>
                              <p:cond delay="0"/>
                            </p:stCondLst>
                            <p:childTnLst>
                              <p:par>
                                <p:cTn id="21" presetID="24" presetClass="entr" presetSubtype="0" fill="hold" grpId="0" nodeType="afterEffect">
                                  <p:stCondLst>
                                    <p:cond delay="0"/>
                                  </p:stCondLst>
                                  <p:childTnLst>
                                    <p:set>
                                      <p:cBhvr>
                                        <p:cTn id="22" dur="1" fill="hold">
                                          <p:stCondLst>
                                            <p:cond delay="0"/>
                                          </p:stCondLst>
                                        </p:cTn>
                                        <p:tgtEl>
                                          <p:spTgt spid="34819">
                                            <p:txEl>
                                              <p:pRg st="2" end="2"/>
                                            </p:txEl>
                                          </p:spTgt>
                                        </p:tgtEl>
                                        <p:attrNameLst>
                                          <p:attrName>style.visibility</p:attrName>
                                        </p:attrNameLst>
                                      </p:cBhvr>
                                      <p:to>
                                        <p:strVal val="visible"/>
                                      </p:to>
                                    </p:set>
                                    <p:anim to="" calcmode="lin" valueType="num">
                                      <p:cBhvr>
                                        <p:cTn id="23" dur="1" fill="hold"/>
                                        <p:tgtEl>
                                          <p:spTgt spid="34819">
                                            <p:txEl>
                                              <p:pRg st="2" end="2"/>
                                            </p:txEl>
                                          </p:spTgt>
                                        </p:tgtEl>
                                        <p:attrNameLst>
                                          <p:attrName/>
                                        </p:attrNameLst>
                                      </p:cBhvr>
                                    </p:anim>
                                  </p:childTnLst>
                                </p:cTn>
                              </p:par>
                            </p:childTnLst>
                          </p:cTn>
                        </p:par>
                        <p:par>
                          <p:cTn id="24" fill="hold" nodeType="afterGroup">
                            <p:stCondLst>
                              <p:cond delay="0"/>
                            </p:stCondLst>
                            <p:childTnLst>
                              <p:par>
                                <p:cTn id="25" presetID="24" presetClass="entr" presetSubtype="0" fill="hold" grpId="0" nodeType="afterEffect">
                                  <p:stCondLst>
                                    <p:cond delay="0"/>
                                  </p:stCondLst>
                                  <p:childTnLst>
                                    <p:set>
                                      <p:cBhvr>
                                        <p:cTn id="26" dur="1" fill="hold">
                                          <p:stCondLst>
                                            <p:cond delay="0"/>
                                          </p:stCondLst>
                                        </p:cTn>
                                        <p:tgtEl>
                                          <p:spTgt spid="34819">
                                            <p:txEl>
                                              <p:pRg st="3" end="3"/>
                                            </p:txEl>
                                          </p:spTgt>
                                        </p:tgtEl>
                                        <p:attrNameLst>
                                          <p:attrName>style.visibility</p:attrName>
                                        </p:attrNameLst>
                                      </p:cBhvr>
                                      <p:to>
                                        <p:strVal val="visible"/>
                                      </p:to>
                                    </p:set>
                                    <p:anim to="" calcmode="lin" valueType="num">
                                      <p:cBhvr>
                                        <p:cTn id="27" dur="1" fill="hold"/>
                                        <p:tgtEl>
                                          <p:spTgt spid="34819">
                                            <p:txEl>
                                              <p:pRg st="3" end="3"/>
                                            </p:txEl>
                                          </p:spTgt>
                                        </p:tgtEl>
                                        <p:attrNameLst>
                                          <p:attrName/>
                                        </p:attrNameLst>
                                      </p:cBhvr>
                                    </p:anim>
                                  </p:childTnLst>
                                </p:cTn>
                              </p:par>
                            </p:childTnLst>
                          </p:cTn>
                        </p:par>
                        <p:par>
                          <p:cTn id="28" fill="hold" nodeType="afterGroup">
                            <p:stCondLst>
                              <p:cond delay="0"/>
                            </p:stCondLst>
                            <p:childTnLst>
                              <p:par>
                                <p:cTn id="29" presetID="24" presetClass="entr" presetSubtype="0" fill="hold" nodeType="afterEffect">
                                  <p:stCondLst>
                                    <p:cond delay="0"/>
                                  </p:stCondLst>
                                  <p:childTnLst>
                                    <p:set>
                                      <p:cBhvr>
                                        <p:cTn id="30" dur="1" fill="hold">
                                          <p:stCondLst>
                                            <p:cond delay="0"/>
                                          </p:stCondLst>
                                        </p:cTn>
                                        <p:tgtEl>
                                          <p:spTgt spid="34825"/>
                                        </p:tgtEl>
                                        <p:attrNameLst>
                                          <p:attrName>style.visibility</p:attrName>
                                        </p:attrNameLst>
                                      </p:cBhvr>
                                      <p:to>
                                        <p:strVal val="visible"/>
                                      </p:to>
                                    </p:set>
                                    <p:anim to="" calcmode="lin" valueType="num">
                                      <p:cBhvr>
                                        <p:cTn id="31" dur="1" fill="hold"/>
                                        <p:tgtEl>
                                          <p:spTgt spid="3482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r>
              <a:rPr lang="en-US" sz="4000" dirty="0">
                <a:solidFill>
                  <a:schemeClr val="accent6">
                    <a:lumMod val="75000"/>
                  </a:schemeClr>
                </a:solidFill>
              </a:rPr>
              <a:t>What is the best way to protect</a:t>
            </a:r>
            <a:br>
              <a:rPr lang="en-US" sz="4000" dirty="0">
                <a:solidFill>
                  <a:schemeClr val="accent6">
                    <a:lumMod val="75000"/>
                  </a:schemeClr>
                </a:solidFill>
              </a:rPr>
            </a:br>
            <a:r>
              <a:rPr lang="en-US" sz="4000" dirty="0">
                <a:solidFill>
                  <a:schemeClr val="accent6">
                    <a:lumMod val="75000"/>
                  </a:schemeClr>
                </a:solidFill>
              </a:rPr>
              <a:t>yourself against electrical hazards?</a:t>
            </a:r>
          </a:p>
        </p:txBody>
      </p:sp>
      <p:sp>
        <p:nvSpPr>
          <p:cNvPr id="40963" name="Rectangle 3"/>
          <p:cNvSpPr>
            <a:spLocks noGrp="1" noChangeArrowheads="1"/>
          </p:cNvSpPr>
          <p:nvPr>
            <p:ph type="body" idx="1"/>
          </p:nvPr>
        </p:nvSpPr>
        <p:spPr>
          <a:xfrm>
            <a:off x="228600" y="1828800"/>
            <a:ext cx="5715000" cy="3200400"/>
          </a:xfrm>
        </p:spPr>
        <p:txBody>
          <a:bodyPr/>
          <a:lstStyle/>
          <a:p>
            <a:pPr>
              <a:lnSpc>
                <a:spcPct val="90000"/>
              </a:lnSpc>
              <a:buFontTx/>
              <a:buNone/>
            </a:pPr>
            <a:r>
              <a:rPr lang="en-US" dirty="0">
                <a:solidFill>
                  <a:schemeClr val="accent6">
                    <a:lumMod val="75000"/>
                  </a:schemeClr>
                </a:solidFill>
              </a:rPr>
              <a:t>Most electrical accidents result from one of the following three factors:</a:t>
            </a:r>
          </a:p>
          <a:p>
            <a:pPr lvl="1">
              <a:lnSpc>
                <a:spcPct val="90000"/>
              </a:lnSpc>
            </a:pPr>
            <a:r>
              <a:rPr lang="en-US" dirty="0">
                <a:solidFill>
                  <a:schemeClr val="accent6">
                    <a:lumMod val="75000"/>
                  </a:schemeClr>
                </a:solidFill>
              </a:rPr>
              <a:t>unsafe equipment or installation, unsafe environment, or unsafe work practices.</a:t>
            </a:r>
          </a:p>
        </p:txBody>
      </p:sp>
      <p:pic>
        <p:nvPicPr>
          <p:cNvPr id="40964" name="Picture 4" descr="powerGu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600200"/>
            <a:ext cx="2901950" cy="3400425"/>
          </a:xfrm>
          <a:prstGeom prst="rect">
            <a:avLst/>
          </a:prstGeom>
          <a:noFill/>
          <a:extLst>
            <a:ext uri="{909E8E84-426E-40DD-AFC4-6F175D3DCCD1}">
              <a14:hiddenFill xmlns:a14="http://schemas.microsoft.com/office/drawing/2010/main">
                <a:solidFill>
                  <a:srgbClr val="FFFFFF"/>
                </a:solidFill>
              </a14:hiddenFill>
            </a:ext>
          </a:extLst>
        </p:spPr>
      </p:pic>
      <p:sp>
        <p:nvSpPr>
          <p:cNvPr id="40965" name="Rectangle 5"/>
          <p:cNvSpPr>
            <a:spLocks noChangeArrowheads="1"/>
          </p:cNvSpPr>
          <p:nvPr/>
        </p:nvSpPr>
        <p:spPr bwMode="auto">
          <a:xfrm>
            <a:off x="304800" y="5029200"/>
            <a:ext cx="83058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sz="2800" dirty="0">
                <a:solidFill>
                  <a:schemeClr val="accent6">
                    <a:lumMod val="75000"/>
                  </a:schemeClr>
                </a:solidFill>
              </a:rPr>
              <a:t>Some ways to prevent these accidents are through the use of insulation, guarding, grounding, electrical protective devices, and safe work practices.</a:t>
            </a:r>
          </a:p>
        </p:txBody>
      </p:sp>
    </p:spTree>
    <p:extLst>
      <p:ext uri="{BB962C8B-B14F-4D97-AF65-F5344CB8AC3E}">
        <p14:creationId xmlns:p14="http://schemas.microsoft.com/office/powerpoint/2010/main" val="35574011"/>
      </p:ext>
    </p:extLst>
  </p:cSld>
  <p:clrMapOvr>
    <a:masterClrMapping/>
  </p:clrMapOvr>
  <p:transition advTm="4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grpId="0" nodeType="after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additive="base">
                                        <p:cTn id="7" dur="500" fill="hold"/>
                                        <p:tgtEl>
                                          <p:spTgt spid="40962"/>
                                        </p:tgtEl>
                                        <p:attrNameLst>
                                          <p:attrName>ppt_x</p:attrName>
                                        </p:attrNameLst>
                                      </p:cBhvr>
                                      <p:tavLst>
                                        <p:tav tm="0">
                                          <p:val>
                                            <p:strVal val="#ppt_x"/>
                                          </p:val>
                                        </p:tav>
                                        <p:tav tm="100000">
                                          <p:val>
                                            <p:strVal val="#ppt_x"/>
                                          </p:val>
                                        </p:tav>
                                      </p:tavLst>
                                    </p:anim>
                                    <p:anim calcmode="lin" valueType="num">
                                      <p:cBhvr additive="base">
                                        <p:cTn id="8" dur="500" fill="hold"/>
                                        <p:tgtEl>
                                          <p:spTgt spid="4096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0" presetClass="emph" presetSubtype="0" fill="hold" nodeType="afterEffect">
                                  <p:stCondLst>
                                    <p:cond delay="0"/>
                                  </p:stCondLst>
                                  <p:iterate type="lt">
                                    <p:tmPct val="10000"/>
                                  </p:iterate>
                                  <p:childTnLst>
                                    <p:set>
                                      <p:cBhvr override="childStyle">
                                        <p:cTn id="11" dur="500" autoRev="1" fill="hold"/>
                                        <p:tgtEl>
                                          <p:spTgt spid="40963">
                                            <p:txEl>
                                              <p:pRg st="0" end="0"/>
                                            </p:txEl>
                                          </p:spTgt>
                                        </p:tgtEl>
                                        <p:attrNameLst>
                                          <p:attrName>style.color</p:attrName>
                                        </p:attrNameLst>
                                      </p:cBhvr>
                                      <p:to>
                                        <p:clrVal>
                                          <a:schemeClr val="accent2"/>
                                        </p:clrVal>
                                      </p:to>
                                    </p:set>
                                    <p:set>
                                      <p:cBhvr>
                                        <p:cTn id="12" dur="500" autoRev="1" fill="hold"/>
                                        <p:tgtEl>
                                          <p:spTgt spid="40963">
                                            <p:txEl>
                                              <p:pRg st="0" end="0"/>
                                            </p:txEl>
                                          </p:spTgt>
                                        </p:tgtEl>
                                        <p:attrNameLst>
                                          <p:attrName>fillcolor</p:attrName>
                                        </p:attrNameLst>
                                      </p:cBhvr>
                                      <p:to>
                                        <p:clrVal>
                                          <a:schemeClr val="accent2"/>
                                        </p:clrVal>
                                      </p:to>
                                    </p:set>
                                    <p:set>
                                      <p:cBhvr>
                                        <p:cTn id="13" dur="500" autoRev="1" fill="hold"/>
                                        <p:tgtEl>
                                          <p:spTgt spid="40963">
                                            <p:txEl>
                                              <p:pRg st="0" end="0"/>
                                            </p:txEl>
                                          </p:spTgt>
                                        </p:tgtEl>
                                        <p:attrNameLst>
                                          <p:attrName>fill.type</p:attrName>
                                        </p:attrNameLst>
                                      </p:cBhvr>
                                      <p:to>
                                        <p:strVal val="solid"/>
                                      </p:to>
                                    </p:set>
                                  </p:childTnLst>
                                </p:cTn>
                              </p:par>
                            </p:childTnLst>
                          </p:cTn>
                        </p:par>
                        <p:par>
                          <p:cTn id="14" fill="hold" nodeType="afterGroup">
                            <p:stCondLst>
                              <p:cond delay="7700"/>
                            </p:stCondLst>
                            <p:childTnLst>
                              <p:par>
                                <p:cTn id="15" presetID="20" presetClass="emph" presetSubtype="0" fill="hold" nodeType="afterEffect">
                                  <p:stCondLst>
                                    <p:cond delay="0"/>
                                  </p:stCondLst>
                                  <p:iterate type="lt">
                                    <p:tmPct val="10000"/>
                                  </p:iterate>
                                  <p:childTnLst>
                                    <p:set>
                                      <p:cBhvr override="childStyle">
                                        <p:cTn id="16" dur="500" autoRev="1" fill="hold"/>
                                        <p:tgtEl>
                                          <p:spTgt spid="40963">
                                            <p:txEl>
                                              <p:pRg st="1" end="1"/>
                                            </p:txEl>
                                          </p:spTgt>
                                        </p:tgtEl>
                                        <p:attrNameLst>
                                          <p:attrName>style.color</p:attrName>
                                        </p:attrNameLst>
                                      </p:cBhvr>
                                      <p:to>
                                        <p:clrVal>
                                          <a:schemeClr val="accent2"/>
                                        </p:clrVal>
                                      </p:to>
                                    </p:set>
                                    <p:set>
                                      <p:cBhvr>
                                        <p:cTn id="17" dur="500" autoRev="1" fill="hold"/>
                                        <p:tgtEl>
                                          <p:spTgt spid="40963">
                                            <p:txEl>
                                              <p:pRg st="1" end="1"/>
                                            </p:txEl>
                                          </p:spTgt>
                                        </p:tgtEl>
                                        <p:attrNameLst>
                                          <p:attrName>fillcolor</p:attrName>
                                        </p:attrNameLst>
                                      </p:cBhvr>
                                      <p:to>
                                        <p:clrVal>
                                          <a:schemeClr val="accent2"/>
                                        </p:clrVal>
                                      </p:to>
                                    </p:set>
                                    <p:set>
                                      <p:cBhvr>
                                        <p:cTn id="18" dur="500" autoRev="1" fill="hold"/>
                                        <p:tgtEl>
                                          <p:spTgt spid="40963">
                                            <p:txEl>
                                              <p:pRg st="1" end="1"/>
                                            </p:txEl>
                                          </p:spTgt>
                                        </p:tgtEl>
                                        <p:attrNameLst>
                                          <p:attrName>fill.type</p:attrName>
                                        </p:attrNameLst>
                                      </p:cBhvr>
                                      <p:to>
                                        <p:strVal val="solid"/>
                                      </p:to>
                                    </p:set>
                                  </p:childTnLst>
                                </p:cTn>
                              </p:par>
                            </p:childTnLst>
                          </p:cTn>
                        </p:par>
                        <p:par>
                          <p:cTn id="19" fill="hold" nodeType="afterGroup">
                            <p:stCondLst>
                              <p:cond delay="15600"/>
                            </p:stCondLst>
                            <p:childTnLst>
                              <p:par>
                                <p:cTn id="20" presetID="20" presetClass="emph" presetSubtype="0" fill="hold" nodeType="afterEffect">
                                  <p:stCondLst>
                                    <p:cond delay="0"/>
                                  </p:stCondLst>
                                  <p:iterate type="lt">
                                    <p:tmPct val="10000"/>
                                  </p:iterate>
                                  <p:childTnLst>
                                    <p:set>
                                      <p:cBhvr override="childStyle">
                                        <p:cTn id="21" dur="500" autoRev="1" fill="hold"/>
                                        <p:tgtEl>
                                          <p:spTgt spid="40965">
                                            <p:txEl>
                                              <p:pRg st="0" end="0"/>
                                            </p:txEl>
                                          </p:spTgt>
                                        </p:tgtEl>
                                        <p:attrNameLst>
                                          <p:attrName>style.color</p:attrName>
                                        </p:attrNameLst>
                                      </p:cBhvr>
                                      <p:to>
                                        <p:clrVal>
                                          <a:schemeClr val="accent2"/>
                                        </p:clrVal>
                                      </p:to>
                                    </p:set>
                                    <p:set>
                                      <p:cBhvr>
                                        <p:cTn id="22" dur="500" autoRev="1" fill="hold"/>
                                        <p:tgtEl>
                                          <p:spTgt spid="40965">
                                            <p:txEl>
                                              <p:pRg st="0" end="0"/>
                                            </p:txEl>
                                          </p:spTgt>
                                        </p:tgtEl>
                                        <p:attrNameLst>
                                          <p:attrName>fillcolor</p:attrName>
                                        </p:attrNameLst>
                                      </p:cBhvr>
                                      <p:to>
                                        <p:clrVal>
                                          <a:schemeClr val="accent2"/>
                                        </p:clrVal>
                                      </p:to>
                                    </p:set>
                                    <p:set>
                                      <p:cBhvr>
                                        <p:cTn id="23" dur="500" autoRev="1" fill="hold"/>
                                        <p:tgtEl>
                                          <p:spTgt spid="4096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cgan1706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3531939"/>
      </p:ext>
    </p:extLst>
  </p:cSld>
  <p:clrMapOvr>
    <a:masterClrMapping/>
  </p:clrMapOvr>
  <p:transition advTm="15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Electricity-conserv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634290"/>
      </p:ext>
    </p:extLst>
  </p:cSld>
  <p:clrMapOvr>
    <a:masterClrMapping/>
  </p:clrMapOvr>
  <p:transition advTm="10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fontScale="90000"/>
          </a:bodyPr>
          <a:lstStyle/>
          <a:p>
            <a:r>
              <a:rPr lang="en-US" sz="4000">
                <a:solidFill>
                  <a:srgbClr val="00CC00"/>
                </a:solidFill>
              </a:rPr>
              <a:t>What protection does personal</a:t>
            </a:r>
            <a:br>
              <a:rPr lang="en-US" sz="4000">
                <a:solidFill>
                  <a:srgbClr val="00CC00"/>
                </a:solidFill>
              </a:rPr>
            </a:br>
            <a:r>
              <a:rPr lang="en-US" sz="4000">
                <a:solidFill>
                  <a:srgbClr val="00CC00"/>
                </a:solidFill>
              </a:rPr>
              <a:t>equipment offer?</a:t>
            </a:r>
          </a:p>
        </p:txBody>
      </p:sp>
      <p:sp>
        <p:nvSpPr>
          <p:cNvPr id="43012" name="Rectangle 4"/>
          <p:cNvSpPr>
            <a:spLocks noGrp="1" noChangeArrowheads="1"/>
          </p:cNvSpPr>
          <p:nvPr>
            <p:ph type="body" idx="1"/>
          </p:nvPr>
        </p:nvSpPr>
        <p:spPr>
          <a:xfrm>
            <a:off x="457200" y="4495800"/>
            <a:ext cx="8229600" cy="2362200"/>
          </a:xfrm>
        </p:spPr>
        <p:txBody>
          <a:bodyPr/>
          <a:lstStyle/>
          <a:p>
            <a:pPr>
              <a:buFontTx/>
              <a:buNone/>
            </a:pPr>
            <a:r>
              <a:rPr lang="en-US" sz="2800">
                <a:solidFill>
                  <a:srgbClr val="00CC00"/>
                </a:solidFill>
              </a:rPr>
              <a:t>This equipment may include:</a:t>
            </a:r>
          </a:p>
          <a:p>
            <a:pPr lvl="1"/>
            <a:r>
              <a:rPr lang="en-US" sz="2400">
                <a:solidFill>
                  <a:srgbClr val="00CC00"/>
                </a:solidFill>
              </a:rPr>
              <a:t> rubber insulating gloves, hoods, sleeves, matting, blankets, line hose, and industrial protective helmets designed to reduce electric shock hazard. </a:t>
            </a:r>
          </a:p>
          <a:p>
            <a:pPr>
              <a:buFontTx/>
              <a:buNone/>
            </a:pPr>
            <a:r>
              <a:rPr lang="en-US" sz="2800">
                <a:solidFill>
                  <a:srgbClr val="00CC00"/>
                </a:solidFill>
              </a:rPr>
              <a:t>All help reduce the risk of electrical accidents.</a:t>
            </a:r>
          </a:p>
        </p:txBody>
      </p:sp>
      <p:sp>
        <p:nvSpPr>
          <p:cNvPr id="43013" name="Rectangle 5"/>
          <p:cNvSpPr>
            <a:spLocks noChangeArrowheads="1"/>
          </p:cNvSpPr>
          <p:nvPr/>
        </p:nvSpPr>
        <p:spPr bwMode="auto">
          <a:xfrm>
            <a:off x="4648200" y="1828800"/>
            <a:ext cx="44958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800">
                <a:solidFill>
                  <a:srgbClr val="00CC00"/>
                </a:solidFill>
              </a:rPr>
              <a:t>Employees who work directly with electricity should use the personal protective equipment required for the jobs they perform.</a:t>
            </a:r>
          </a:p>
        </p:txBody>
      </p:sp>
      <p:pic>
        <p:nvPicPr>
          <p:cNvPr id="43014" name="Picture 6" descr="306ecwb30pic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3810000" cy="279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323331"/>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strips(downLeft)">
                                      <p:cBhvr>
                                        <p:cTn id="7" dur="2000"/>
                                        <p:tgtEl>
                                          <p:spTgt spid="43010"/>
                                        </p:tgtEl>
                                      </p:cBhvr>
                                    </p:animEffect>
                                  </p:childTnLst>
                                </p:cTn>
                              </p:par>
                            </p:childTnLst>
                          </p:cTn>
                        </p:par>
                        <p:par>
                          <p:cTn id="8" fill="hold" nodeType="afterGroup">
                            <p:stCondLst>
                              <p:cond delay="2000"/>
                            </p:stCondLst>
                            <p:childTnLst>
                              <p:par>
                                <p:cTn id="9" presetID="8" presetClass="emph" presetSubtype="0" fill="hold" grpId="0" nodeType="afterEffect">
                                  <p:stCondLst>
                                    <p:cond delay="0"/>
                                  </p:stCondLst>
                                  <p:childTnLst>
                                    <p:animRot by="21600000">
                                      <p:cBhvr>
                                        <p:cTn id="10" dur="2000" fill="hold"/>
                                        <p:tgtEl>
                                          <p:spTgt spid="43013"/>
                                        </p:tgtEl>
                                        <p:attrNameLst>
                                          <p:attrName>r</p:attrName>
                                        </p:attrNameLst>
                                      </p:cBhvr>
                                    </p:animRot>
                                  </p:childTnLst>
                                </p:cTn>
                              </p:par>
                            </p:childTnLst>
                          </p:cTn>
                        </p:par>
                        <p:par>
                          <p:cTn id="11" fill="hold" nodeType="afterGroup">
                            <p:stCondLst>
                              <p:cond delay="4000"/>
                            </p:stCondLst>
                            <p:childTnLst>
                              <p:par>
                                <p:cTn id="12" presetID="7" presetClass="entr" presetSubtype="4" fill="hold" grpId="0" nodeType="afterEffect">
                                  <p:stCondLst>
                                    <p:cond delay="0"/>
                                  </p:stCondLst>
                                  <p:childTnLst>
                                    <p:set>
                                      <p:cBhvr>
                                        <p:cTn id="13" dur="1" fill="hold">
                                          <p:stCondLst>
                                            <p:cond delay="0"/>
                                          </p:stCondLst>
                                        </p:cTn>
                                        <p:tgtEl>
                                          <p:spTgt spid="43012">
                                            <p:txEl>
                                              <p:pRg st="0" end="0"/>
                                            </p:txEl>
                                          </p:spTgt>
                                        </p:tgtEl>
                                        <p:attrNameLst>
                                          <p:attrName>style.visibility</p:attrName>
                                        </p:attrNameLst>
                                      </p:cBhvr>
                                      <p:to>
                                        <p:strVal val="visible"/>
                                      </p:to>
                                    </p:set>
                                    <p:anim calcmode="lin" valueType="num">
                                      <p:cBhvr additive="base">
                                        <p:cTn id="14" dur="3000" fill="hold"/>
                                        <p:tgtEl>
                                          <p:spTgt spid="43012">
                                            <p:txEl>
                                              <p:pRg st="0" end="0"/>
                                            </p:txEl>
                                          </p:spTgt>
                                        </p:tgtEl>
                                        <p:attrNameLst>
                                          <p:attrName>ppt_x</p:attrName>
                                        </p:attrNameLst>
                                      </p:cBhvr>
                                      <p:tavLst>
                                        <p:tav tm="0">
                                          <p:val>
                                            <p:strVal val="#ppt_x"/>
                                          </p:val>
                                        </p:tav>
                                        <p:tav tm="100000">
                                          <p:val>
                                            <p:strVal val="#ppt_x"/>
                                          </p:val>
                                        </p:tav>
                                      </p:tavLst>
                                    </p:anim>
                                    <p:anim calcmode="lin" valueType="num">
                                      <p:cBhvr additive="base">
                                        <p:cTn id="15" dur="3000" fill="hold"/>
                                        <p:tgtEl>
                                          <p:spTgt spid="43012">
                                            <p:txEl>
                                              <p:pRg st="0" end="0"/>
                                            </p:txEl>
                                          </p:spTgt>
                                        </p:tgtEl>
                                        <p:attrNameLst>
                                          <p:attrName>ppt_y</p:attrName>
                                        </p:attrNameLst>
                                      </p:cBhvr>
                                      <p:tavLst>
                                        <p:tav tm="0">
                                          <p:val>
                                            <p:strVal val="1+#ppt_h/2"/>
                                          </p:val>
                                        </p:tav>
                                        <p:tav tm="100000">
                                          <p:val>
                                            <p:strVal val="#ppt_y"/>
                                          </p:val>
                                        </p:tav>
                                      </p:tavLst>
                                    </p:anim>
                                  </p:childTnLst>
                                </p:cTn>
                              </p:par>
                            </p:childTnLst>
                          </p:cTn>
                        </p:par>
                        <p:par>
                          <p:cTn id="16" fill="hold" nodeType="afterGroup">
                            <p:stCondLst>
                              <p:cond delay="7000"/>
                            </p:stCondLst>
                            <p:childTnLst>
                              <p:par>
                                <p:cTn id="17" presetID="7" presetClass="entr" presetSubtype="4" fill="hold" grpId="0" nodeType="afterEffect">
                                  <p:stCondLst>
                                    <p:cond delay="0"/>
                                  </p:stCondLst>
                                  <p:childTnLst>
                                    <p:set>
                                      <p:cBhvr>
                                        <p:cTn id="18" dur="1" fill="hold">
                                          <p:stCondLst>
                                            <p:cond delay="0"/>
                                          </p:stCondLst>
                                        </p:cTn>
                                        <p:tgtEl>
                                          <p:spTgt spid="43012">
                                            <p:txEl>
                                              <p:pRg st="1" end="1"/>
                                            </p:txEl>
                                          </p:spTgt>
                                        </p:tgtEl>
                                        <p:attrNameLst>
                                          <p:attrName>style.visibility</p:attrName>
                                        </p:attrNameLst>
                                      </p:cBhvr>
                                      <p:to>
                                        <p:strVal val="visible"/>
                                      </p:to>
                                    </p:set>
                                    <p:anim calcmode="lin" valueType="num">
                                      <p:cBhvr additive="base">
                                        <p:cTn id="19" dur="3000" fill="hold"/>
                                        <p:tgtEl>
                                          <p:spTgt spid="43012">
                                            <p:txEl>
                                              <p:pRg st="1" end="1"/>
                                            </p:txEl>
                                          </p:spTgt>
                                        </p:tgtEl>
                                        <p:attrNameLst>
                                          <p:attrName>ppt_x</p:attrName>
                                        </p:attrNameLst>
                                      </p:cBhvr>
                                      <p:tavLst>
                                        <p:tav tm="0">
                                          <p:val>
                                            <p:strVal val="#ppt_x"/>
                                          </p:val>
                                        </p:tav>
                                        <p:tav tm="100000">
                                          <p:val>
                                            <p:strVal val="#ppt_x"/>
                                          </p:val>
                                        </p:tav>
                                      </p:tavLst>
                                    </p:anim>
                                    <p:anim calcmode="lin" valueType="num">
                                      <p:cBhvr additive="base">
                                        <p:cTn id="20" dur="3000" fill="hold"/>
                                        <p:tgtEl>
                                          <p:spTgt spid="43012">
                                            <p:txEl>
                                              <p:pRg st="1" end="1"/>
                                            </p:txEl>
                                          </p:spTgt>
                                        </p:tgtEl>
                                        <p:attrNameLst>
                                          <p:attrName>ppt_y</p:attrName>
                                        </p:attrNameLst>
                                      </p:cBhvr>
                                      <p:tavLst>
                                        <p:tav tm="0">
                                          <p:val>
                                            <p:strVal val="1+#ppt_h/2"/>
                                          </p:val>
                                        </p:tav>
                                        <p:tav tm="100000">
                                          <p:val>
                                            <p:strVal val="#ppt_y"/>
                                          </p:val>
                                        </p:tav>
                                      </p:tavLst>
                                    </p:anim>
                                  </p:childTnLst>
                                </p:cTn>
                              </p:par>
                            </p:childTnLst>
                          </p:cTn>
                        </p:par>
                        <p:par>
                          <p:cTn id="21" fill="hold" nodeType="afterGroup">
                            <p:stCondLst>
                              <p:cond delay="10000"/>
                            </p:stCondLst>
                            <p:childTnLst>
                              <p:par>
                                <p:cTn id="22" presetID="7" presetClass="entr" presetSubtype="4" fill="hold" grpId="0" nodeType="afterEffect">
                                  <p:stCondLst>
                                    <p:cond delay="0"/>
                                  </p:stCondLst>
                                  <p:childTnLst>
                                    <p:set>
                                      <p:cBhvr>
                                        <p:cTn id="23" dur="1" fill="hold">
                                          <p:stCondLst>
                                            <p:cond delay="0"/>
                                          </p:stCondLst>
                                        </p:cTn>
                                        <p:tgtEl>
                                          <p:spTgt spid="43012">
                                            <p:txEl>
                                              <p:pRg st="2" end="2"/>
                                            </p:txEl>
                                          </p:spTgt>
                                        </p:tgtEl>
                                        <p:attrNameLst>
                                          <p:attrName>style.visibility</p:attrName>
                                        </p:attrNameLst>
                                      </p:cBhvr>
                                      <p:to>
                                        <p:strVal val="visible"/>
                                      </p:to>
                                    </p:set>
                                    <p:anim calcmode="lin" valueType="num">
                                      <p:cBhvr additive="base">
                                        <p:cTn id="24" dur="3000" fill="hold"/>
                                        <p:tgtEl>
                                          <p:spTgt spid="43012">
                                            <p:txEl>
                                              <p:pRg st="2" end="2"/>
                                            </p:txEl>
                                          </p:spTgt>
                                        </p:tgtEl>
                                        <p:attrNameLst>
                                          <p:attrName>ppt_x</p:attrName>
                                        </p:attrNameLst>
                                      </p:cBhvr>
                                      <p:tavLst>
                                        <p:tav tm="0">
                                          <p:val>
                                            <p:strVal val="#ppt_x"/>
                                          </p:val>
                                        </p:tav>
                                        <p:tav tm="100000">
                                          <p:val>
                                            <p:strVal val="#ppt_x"/>
                                          </p:val>
                                        </p:tav>
                                      </p:tavLst>
                                    </p:anim>
                                    <p:anim calcmode="lin" valueType="num">
                                      <p:cBhvr additive="base">
                                        <p:cTn id="25" dur="3000" fill="hold"/>
                                        <p:tgtEl>
                                          <p:spTgt spid="4301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P spid="43012" grpId="0" build="p"/>
      <p:bldP spid="4301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3" name="Rectangle 5"/>
          <p:cNvSpPr>
            <a:spLocks noGrp="1" noChangeArrowheads="1"/>
          </p:cNvSpPr>
          <p:nvPr>
            <p:ph type="title"/>
          </p:nvPr>
        </p:nvSpPr>
        <p:spPr/>
        <p:txBody>
          <a:bodyPr/>
          <a:lstStyle/>
          <a:p>
            <a:r>
              <a:rPr lang="en-US">
                <a:solidFill>
                  <a:srgbClr val="FF0000"/>
                </a:solidFill>
              </a:rPr>
              <a:t>Electricity and water do not mix</a:t>
            </a:r>
          </a:p>
        </p:txBody>
      </p:sp>
      <p:sp>
        <p:nvSpPr>
          <p:cNvPr id="37892" name="Rectangle 4"/>
          <p:cNvSpPr>
            <a:spLocks noGrp="1" noChangeArrowheads="1"/>
          </p:cNvSpPr>
          <p:nvPr>
            <p:ph type="body" sz="half" idx="2"/>
          </p:nvPr>
        </p:nvSpPr>
        <p:spPr>
          <a:xfrm>
            <a:off x="4724400" y="1371600"/>
            <a:ext cx="4419600" cy="4267200"/>
          </a:xfrm>
        </p:spPr>
        <p:txBody>
          <a:bodyPr/>
          <a:lstStyle/>
          <a:p>
            <a:pPr>
              <a:lnSpc>
                <a:spcPct val="80000"/>
              </a:lnSpc>
              <a:buFontTx/>
              <a:buNone/>
            </a:pPr>
            <a:r>
              <a:rPr lang="en-US" sz="1600" b="1">
                <a:solidFill>
                  <a:srgbClr val="FF0000"/>
                </a:solidFill>
              </a:rPr>
              <a:t>Remember</a:t>
            </a:r>
            <a:br>
              <a:rPr lang="en-US" sz="1600" b="1">
                <a:solidFill>
                  <a:srgbClr val="FF0000"/>
                </a:solidFill>
              </a:rPr>
            </a:br>
            <a:r>
              <a:rPr lang="en-US" sz="1600" b="1">
                <a:solidFill>
                  <a:srgbClr val="FF0000"/>
                </a:solidFill>
              </a:rPr>
              <a:t>If your hands tingle when you put them into the sink it may mean the water is conducting electricity and something is wrong. You may need to call an electrician.</a:t>
            </a:r>
            <a:br>
              <a:rPr lang="en-US" sz="1600" b="1">
                <a:solidFill>
                  <a:srgbClr val="FF0000"/>
                </a:solidFill>
              </a:rPr>
            </a:br>
            <a:r>
              <a:rPr lang="en-US" sz="1600" b="1">
                <a:solidFill>
                  <a:srgbClr val="FF0000"/>
                </a:solidFill>
              </a:rPr>
              <a:t/>
            </a:r>
            <a:br>
              <a:rPr lang="en-US" sz="1600" b="1">
                <a:solidFill>
                  <a:srgbClr val="FF0000"/>
                </a:solidFill>
              </a:rPr>
            </a:br>
            <a:r>
              <a:rPr lang="en-US" sz="1600" b="1">
                <a:solidFill>
                  <a:srgbClr val="FF0000"/>
                </a:solidFill>
              </a:rPr>
              <a:t>When you have a bath, there should be nothing electrical anywhere near you. In a bath, the metal plughole and the plumbing is connected to the earth, making it a conductor of electricity. This means if a household appliance such as a light or hair dryer fell into the bath, whoever was in it would also become a conductor of electricity.</a:t>
            </a:r>
            <a:br>
              <a:rPr lang="en-US" sz="1600" b="1">
                <a:solidFill>
                  <a:srgbClr val="FF0000"/>
                </a:solidFill>
              </a:rPr>
            </a:br>
            <a:r>
              <a:rPr lang="en-US" sz="1600" b="1">
                <a:solidFill>
                  <a:srgbClr val="FF0000"/>
                </a:solidFill>
              </a:rPr>
              <a:t/>
            </a:r>
            <a:br>
              <a:rPr lang="en-US" sz="1600" b="1">
                <a:solidFill>
                  <a:srgbClr val="FF0000"/>
                </a:solidFill>
              </a:rPr>
            </a:br>
            <a:r>
              <a:rPr lang="en-US" sz="1600" b="1">
                <a:solidFill>
                  <a:srgbClr val="FF0000"/>
                </a:solidFill>
              </a:rPr>
              <a:t>Wherever you are, if you get into trouble call out for help and make sure not to touch anything. Get whoever helps you to turn the electricity off. </a:t>
            </a:r>
          </a:p>
          <a:p>
            <a:pPr>
              <a:lnSpc>
                <a:spcPct val="80000"/>
              </a:lnSpc>
              <a:buFontTx/>
              <a:buNone/>
            </a:pPr>
            <a:endParaRPr lang="en-US" sz="1600" b="1">
              <a:solidFill>
                <a:srgbClr val="FF0000"/>
              </a:solidFill>
            </a:endParaRPr>
          </a:p>
        </p:txBody>
      </p:sp>
      <p:pic>
        <p:nvPicPr>
          <p:cNvPr id="37896" name="Picture 8" descr="UNSAFE17"/>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 y="1295400"/>
            <a:ext cx="4343400" cy="426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7897" name="Rectangle 9"/>
          <p:cNvSpPr>
            <a:spLocks noChangeArrowheads="1"/>
          </p:cNvSpPr>
          <p:nvPr/>
        </p:nvSpPr>
        <p:spPr bwMode="auto">
          <a:xfrm>
            <a:off x="152400" y="5562600"/>
            <a:ext cx="8991600"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20000"/>
              </a:spcBef>
            </a:pPr>
            <a:r>
              <a:rPr lang="en-US" sz="1700" b="1">
                <a:solidFill>
                  <a:srgbClr val="FF0000"/>
                </a:solidFill>
              </a:rPr>
              <a:t>Water can conduct electricity because electrons can flow by hitching a ride on atoms and molecules in the water. Water contains dissolved substances, such as salt. These greatly increase the ability of water to conduct electricity. That's why electricity passes easily through our bodies - because our bodies contain water and salt. This is also why it's important to keep water away from electrical appliances.</a:t>
            </a:r>
            <a:r>
              <a:rPr lang="en-US" sz="1700" b="1"/>
              <a:t> </a:t>
            </a:r>
          </a:p>
        </p:txBody>
      </p:sp>
    </p:spTree>
    <p:extLst>
      <p:ext uri="{BB962C8B-B14F-4D97-AF65-F5344CB8AC3E}">
        <p14:creationId xmlns:p14="http://schemas.microsoft.com/office/powerpoint/2010/main" val="3875476435"/>
      </p:ext>
    </p:extLst>
  </p:cSld>
  <p:clrMapOvr>
    <a:masterClrMapping/>
  </p:clrMapOvr>
  <p:transition advTm="4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37893"/>
                                        </p:tgtEl>
                                        <p:attrNameLst>
                                          <p:attrName>style.visibility</p:attrName>
                                        </p:attrNameLst>
                                      </p:cBhvr>
                                      <p:to>
                                        <p:strVal val="visible"/>
                                      </p:to>
                                    </p:set>
                                    <p:anim to="" calcmode="lin" valueType="num">
                                      <p:cBhvr>
                                        <p:cTn id="7" dur="1" fill="hold"/>
                                        <p:tgtEl>
                                          <p:spTgt spid="37893"/>
                                        </p:tgtEl>
                                        <p:attrNameLst>
                                          <p:attrName/>
                                        </p:attrNameLst>
                                      </p:cBhvr>
                                    </p:anim>
                                  </p:childTnLst>
                                </p:cTn>
                              </p:par>
                            </p:childTnLst>
                          </p:cTn>
                        </p:par>
                        <p:par>
                          <p:cTn id="8" fill="hold" nodeType="afterGroup">
                            <p:stCondLst>
                              <p:cond delay="0"/>
                            </p:stCondLst>
                            <p:childTnLst>
                              <p:par>
                                <p:cTn id="9" presetID="5" presetClass="entr" presetSubtype="10" fill="hold" grpId="0" nodeType="afterEffect">
                                  <p:stCondLst>
                                    <p:cond delay="0"/>
                                  </p:stCondLst>
                                  <p:childTnLst>
                                    <p:set>
                                      <p:cBhvr>
                                        <p:cTn id="10" dur="1" fill="hold">
                                          <p:stCondLst>
                                            <p:cond delay="0"/>
                                          </p:stCondLst>
                                        </p:cTn>
                                        <p:tgtEl>
                                          <p:spTgt spid="37892">
                                            <p:txEl>
                                              <p:pRg st="0" end="0"/>
                                            </p:txEl>
                                          </p:spTgt>
                                        </p:tgtEl>
                                        <p:attrNameLst>
                                          <p:attrName>style.visibility</p:attrName>
                                        </p:attrNameLst>
                                      </p:cBhvr>
                                      <p:to>
                                        <p:strVal val="visible"/>
                                      </p:to>
                                    </p:set>
                                    <p:animEffect transition="in" filter="checkerboard(across)">
                                      <p:cBhvr>
                                        <p:cTn id="11" dur="2000"/>
                                        <p:tgtEl>
                                          <p:spTgt spid="37892">
                                            <p:txEl>
                                              <p:pRg st="0" end="0"/>
                                            </p:txEl>
                                          </p:spTgt>
                                        </p:tgtEl>
                                      </p:cBhvr>
                                    </p:animEffect>
                                  </p:childTnLst>
                                </p:cTn>
                              </p:par>
                            </p:childTnLst>
                          </p:cTn>
                        </p:par>
                        <p:par>
                          <p:cTn id="12" fill="hold" nodeType="afterGroup">
                            <p:stCondLst>
                              <p:cond delay="2000"/>
                            </p:stCondLst>
                            <p:childTnLst>
                              <p:par>
                                <p:cTn id="13" presetID="8" presetClass="entr" presetSubtype="16" fill="hold" grpId="0" nodeType="afterEffect">
                                  <p:stCondLst>
                                    <p:cond delay="0"/>
                                  </p:stCondLst>
                                  <p:childTnLst>
                                    <p:set>
                                      <p:cBhvr>
                                        <p:cTn id="14" dur="1" fill="hold">
                                          <p:stCondLst>
                                            <p:cond delay="0"/>
                                          </p:stCondLst>
                                        </p:cTn>
                                        <p:tgtEl>
                                          <p:spTgt spid="37897"/>
                                        </p:tgtEl>
                                        <p:attrNameLst>
                                          <p:attrName>style.visibility</p:attrName>
                                        </p:attrNameLst>
                                      </p:cBhvr>
                                      <p:to>
                                        <p:strVal val="visible"/>
                                      </p:to>
                                    </p:set>
                                    <p:animEffect transition="in" filter="diamond(in)">
                                      <p:cBhvr>
                                        <p:cTn id="15" dur="2000"/>
                                        <p:tgtEl>
                                          <p:spTgt spid="378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p:bldP spid="37892" grpId="0" build="p"/>
      <p:bldP spid="3789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6873" name="Picture 9" descr="electricity_graphic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5638800"/>
            <a:ext cx="2590800" cy="1219200"/>
          </a:xfrm>
          <a:prstGeom prst="rect">
            <a:avLst/>
          </a:prstGeom>
          <a:noFill/>
          <a:extLst>
            <a:ext uri="{909E8E84-426E-40DD-AFC4-6F175D3DCCD1}">
              <a14:hiddenFill xmlns:a14="http://schemas.microsoft.com/office/drawing/2010/main">
                <a:solidFill>
                  <a:srgbClr val="FFFFFF"/>
                </a:solidFill>
              </a14:hiddenFill>
            </a:ext>
          </a:extLst>
        </p:spPr>
      </p:pic>
      <p:sp>
        <p:nvSpPr>
          <p:cNvPr id="36869" name="Rectangle 5"/>
          <p:cNvSpPr>
            <a:spLocks noGrp="1" noChangeArrowheads="1"/>
          </p:cNvSpPr>
          <p:nvPr>
            <p:ph type="body" idx="1"/>
          </p:nvPr>
        </p:nvSpPr>
        <p:spPr>
          <a:xfrm>
            <a:off x="152400" y="3657600"/>
            <a:ext cx="8763000" cy="2514600"/>
          </a:xfrm>
        </p:spPr>
        <p:txBody>
          <a:bodyPr/>
          <a:lstStyle/>
          <a:p>
            <a:pPr>
              <a:lnSpc>
                <a:spcPct val="90000"/>
              </a:lnSpc>
              <a:buFontTx/>
              <a:buNone/>
            </a:pPr>
            <a:r>
              <a:rPr lang="en-US" sz="2400"/>
              <a:t>After a storm if you see some fallen power lines, stay well clear of them. There is a strong chance they are still "alive". We all like to play outside, but there are electrical hazards that we need to know about. Electricity poles and wires are all around us. They can be above us, next to us, and even below us. Whenever you can, play in open spaces away from electricity poles, towers and power lines. </a:t>
            </a:r>
          </a:p>
        </p:txBody>
      </p:sp>
      <p:sp>
        <p:nvSpPr>
          <p:cNvPr id="36870" name="Rectangle 6"/>
          <p:cNvSpPr>
            <a:spLocks noGrp="1" noChangeArrowheads="1"/>
          </p:cNvSpPr>
          <p:nvPr>
            <p:ph type="title"/>
          </p:nvPr>
        </p:nvSpPr>
        <p:spPr>
          <a:xfrm>
            <a:off x="457200" y="152400"/>
            <a:ext cx="7239000" cy="1265238"/>
          </a:xfrm>
        </p:spPr>
        <p:txBody>
          <a:bodyPr>
            <a:normAutofit fontScale="90000"/>
          </a:bodyPr>
          <a:lstStyle/>
          <a:p>
            <a:r>
              <a:rPr lang="en-US" sz="4000"/>
              <a:t>Be careful around electricity poles and wire.</a:t>
            </a:r>
          </a:p>
        </p:txBody>
      </p:sp>
      <p:sp>
        <p:nvSpPr>
          <p:cNvPr id="36871" name="Rectangle 7"/>
          <p:cNvSpPr>
            <a:spLocks noChangeArrowheads="1"/>
          </p:cNvSpPr>
          <p:nvPr/>
        </p:nvSpPr>
        <p:spPr bwMode="auto">
          <a:xfrm>
            <a:off x="4267200" y="1295400"/>
            <a:ext cx="4572000"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100"/>
              <a:t>If you fly a kite and it gets caught in the overhead power lines, live electricity could travel down the string and seriously hurt you. So be careful!</a:t>
            </a:r>
            <a:br>
              <a:rPr lang="en-US" sz="2100"/>
            </a:br>
            <a:r>
              <a:rPr lang="en-US" sz="2100"/>
              <a:t>Never climb a tree that is near power lines. Look up before you climb!</a:t>
            </a:r>
            <a:br>
              <a:rPr lang="en-US" sz="2100"/>
            </a:br>
            <a:endParaRPr lang="en-US" sz="2100"/>
          </a:p>
        </p:txBody>
      </p:sp>
      <p:pic>
        <p:nvPicPr>
          <p:cNvPr id="36872" name="Picture 8" descr="unsafe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71600"/>
            <a:ext cx="3886200" cy="2227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717277"/>
      </p:ext>
    </p:extLst>
  </p:cSld>
  <p:clrMapOvr>
    <a:masterClrMapping/>
  </p:clrMapOvr>
  <p:transition advTm="4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6870"/>
                                        </p:tgtEl>
                                        <p:attrNameLst>
                                          <p:attrName>style.visibility</p:attrName>
                                        </p:attrNameLst>
                                      </p:cBhvr>
                                      <p:to>
                                        <p:strVal val="visible"/>
                                      </p:to>
                                    </p:set>
                                    <p:animEffect transition="in" filter="box(in)">
                                      <p:cBhvr>
                                        <p:cTn id="7" dur="500"/>
                                        <p:tgtEl>
                                          <p:spTgt spid="36870"/>
                                        </p:tgtEl>
                                      </p:cBhvr>
                                    </p:animEffect>
                                  </p:childTnLst>
                                </p:cTn>
                              </p:par>
                            </p:childTnLst>
                          </p:cTn>
                        </p:par>
                        <p:par>
                          <p:cTn id="8" fill="hold" nodeType="afterGroup">
                            <p:stCondLst>
                              <p:cond delay="500"/>
                            </p:stCondLst>
                            <p:childTnLst>
                              <p:par>
                                <p:cTn id="9" presetID="3" presetClass="emph" presetSubtype="2" fill="hold" grpId="0" nodeType="afterEffect">
                                  <p:stCondLst>
                                    <p:cond delay="0"/>
                                  </p:stCondLst>
                                  <p:childTnLst>
                                    <p:animClr clrSpc="rgb" dir="cw">
                                      <p:cBhvr override="childStyle">
                                        <p:cTn id="10" dur="2000" fill="hold"/>
                                        <p:tgtEl>
                                          <p:spTgt spid="36871"/>
                                        </p:tgtEl>
                                        <p:attrNameLst>
                                          <p:attrName>style.color</p:attrName>
                                        </p:attrNameLst>
                                      </p:cBhvr>
                                      <p:to>
                                        <a:srgbClr val="CC3300"/>
                                      </p:to>
                                    </p:animClr>
                                  </p:childTnLst>
                                </p:cTn>
                              </p:par>
                            </p:childTnLst>
                          </p:cTn>
                        </p:par>
                        <p:par>
                          <p:cTn id="11" fill="hold" nodeType="afterGroup">
                            <p:stCondLst>
                              <p:cond delay="2500"/>
                            </p:stCondLst>
                            <p:childTnLst>
                              <p:par>
                                <p:cTn id="12" presetID="0" presetClass="path" presetSubtype="0" accel="50000" decel="50000" fill="hold" grpId="0" nodeType="afterEffect">
                                  <p:stCondLst>
                                    <p:cond delay="0"/>
                                  </p:stCondLst>
                                  <p:childTnLst>
                                    <p:animMotion origin="layout" path="M 0 0 C -0.10139 -0.01596 0.225 -0.29457 0.29687 -0.29388 C 0.36875 -0.29318 0.33038 -0.0118 0.43177 0.00416 C 0.53316 0.02011 0.97674 -0.19838 0.90486 -0.19862 C 0.83299 -0.19885 0.10139 0.01595 0 0 Z " pathEditMode="relative" ptsTypes="aaaaa">
                                      <p:cBhvr>
                                        <p:cTn id="13" dur="1000" fill="hold"/>
                                        <p:tgtEl>
                                          <p:spTgt spid="36869">
                                            <p:txEl>
                                              <p:pRg st="0" end="0"/>
                                            </p:txEl>
                                          </p:spTgt>
                                        </p:tgtEl>
                                        <p:attrNameLst>
                                          <p:attrName>ppt_x</p:attrName>
                                          <p:attrName>ppt_y</p:attrName>
                                        </p:attrNameLst>
                                      </p:cBhvr>
                                    </p:animMotion>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36873"/>
                                        </p:tgtEl>
                                        <p:attrNameLst>
                                          <p:attrName>style.visibility</p:attrName>
                                        </p:attrNameLst>
                                      </p:cBhvr>
                                      <p:to>
                                        <p:strVal val="visible"/>
                                      </p:to>
                                    </p:set>
                                    <p:animEffect transition="in" filter="blinds(horizontal)">
                                      <p:cBhvr>
                                        <p:cTn id="18" dur="500"/>
                                        <p:tgtEl>
                                          <p:spTgt spid="368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build="p"/>
      <p:bldP spid="36870" grpId="0"/>
      <p:bldP spid="3687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39940" name="Rectangle 4"/>
          <p:cNvSpPr>
            <a:spLocks noGrp="1" noChangeArrowheads="1"/>
          </p:cNvSpPr>
          <p:nvPr>
            <p:ph type="title"/>
          </p:nvPr>
        </p:nvSpPr>
        <p:spPr>
          <a:xfrm>
            <a:off x="228600" y="274638"/>
            <a:ext cx="2667000" cy="3916362"/>
          </a:xfrm>
        </p:spPr>
        <p:txBody>
          <a:bodyPr/>
          <a:lstStyle/>
          <a:p>
            <a:r>
              <a:rPr lang="en-US">
                <a:solidFill>
                  <a:schemeClr val="tx1"/>
                </a:solidFill>
              </a:rPr>
              <a:t>DIAL BEFORE YOU DIG! </a:t>
            </a:r>
          </a:p>
        </p:txBody>
      </p:sp>
      <p:sp>
        <p:nvSpPr>
          <p:cNvPr id="39941" name="Rectangle 5"/>
          <p:cNvSpPr>
            <a:spLocks noGrp="1" noChangeArrowheads="1"/>
          </p:cNvSpPr>
          <p:nvPr>
            <p:ph type="body" sz="half" idx="1"/>
          </p:nvPr>
        </p:nvSpPr>
        <p:spPr>
          <a:xfrm>
            <a:off x="228600" y="4114800"/>
            <a:ext cx="8686800" cy="2590800"/>
          </a:xfrm>
        </p:spPr>
        <p:txBody>
          <a:bodyPr/>
          <a:lstStyle/>
          <a:p>
            <a:pPr>
              <a:buFontTx/>
              <a:buNone/>
            </a:pPr>
            <a:r>
              <a:rPr lang="en-US" sz="2600"/>
              <a:t>Remember</a:t>
            </a:r>
            <a:br>
              <a:rPr lang="en-US" sz="2600"/>
            </a:br>
            <a:r>
              <a:rPr lang="en-US" sz="2600"/>
              <a:t>Before you or your family do any major digging in the yard, you should Dial 1100 to make sure there are no underground cables near your property. If you hit a buried power line you could be electrocuted, as well as possibly interrupting the power to your suburb.</a:t>
            </a:r>
          </a:p>
        </p:txBody>
      </p:sp>
      <p:pic>
        <p:nvPicPr>
          <p:cNvPr id="39943" name="Picture 7" descr="electricity_graphic_7"/>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048000" y="381000"/>
            <a:ext cx="5486400" cy="4003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79997588"/>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9943"/>
                                        </p:tgtEl>
                                      </p:cBhvr>
                                    </p:animEffect>
                                    <p:animScale>
                                      <p:cBhvr>
                                        <p:cTn id="7" dur="250" autoRev="1" fill="hold"/>
                                        <p:tgtEl>
                                          <p:spTgt spid="39943"/>
                                        </p:tgtEl>
                                      </p:cBhvr>
                                      <p:by x="105000" y="105000"/>
                                    </p:animScale>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9941">
                                            <p:txEl>
                                              <p:pRg st="0" end="0"/>
                                            </p:txEl>
                                          </p:spTgt>
                                        </p:tgtEl>
                                        <p:attrNameLst>
                                          <p:attrName>style.visibility</p:attrName>
                                        </p:attrNameLst>
                                      </p:cBhvr>
                                      <p:to>
                                        <p:strVal val="visible"/>
                                      </p:to>
                                    </p:set>
                                    <p:animEffect transition="in" filter="blinds(horizontal)">
                                      <p:cBhvr>
                                        <p:cTn id="11" dur="2000"/>
                                        <p:tgtEl>
                                          <p:spTgt spid="399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38920" name="Picture 8" descr="electricity_graphic_6"/>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867400" y="2057400"/>
            <a:ext cx="3276600" cy="3276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8916" name="Rectangle 4"/>
          <p:cNvSpPr>
            <a:spLocks noGrp="1" noChangeArrowheads="1"/>
          </p:cNvSpPr>
          <p:nvPr>
            <p:ph type="title"/>
          </p:nvPr>
        </p:nvSpPr>
        <p:spPr/>
        <p:txBody>
          <a:bodyPr>
            <a:normAutofit fontScale="90000"/>
          </a:bodyPr>
          <a:lstStyle/>
          <a:p>
            <a:r>
              <a:rPr lang="en-US" sz="4000"/>
              <a:t>Metal is a conductor of electricity and can be dangerous </a:t>
            </a:r>
          </a:p>
        </p:txBody>
      </p:sp>
      <p:sp>
        <p:nvSpPr>
          <p:cNvPr id="38917" name="Rectangle 5"/>
          <p:cNvSpPr>
            <a:spLocks noGrp="1" noChangeArrowheads="1"/>
          </p:cNvSpPr>
          <p:nvPr>
            <p:ph type="body" sz="half" idx="1"/>
          </p:nvPr>
        </p:nvSpPr>
        <p:spPr>
          <a:xfrm>
            <a:off x="228600" y="1600200"/>
            <a:ext cx="5715000" cy="5029200"/>
          </a:xfrm>
        </p:spPr>
        <p:txBody>
          <a:bodyPr/>
          <a:lstStyle/>
          <a:p>
            <a:pPr>
              <a:lnSpc>
                <a:spcPct val="80000"/>
              </a:lnSpc>
              <a:buFontTx/>
              <a:buNone/>
            </a:pPr>
            <a:r>
              <a:rPr lang="en-US" sz="1800" b="1"/>
              <a:t>Remember</a:t>
            </a:r>
            <a:br>
              <a:rPr lang="en-US" sz="1800" b="1"/>
            </a:br>
            <a:r>
              <a:rPr lang="en-US" sz="1800" b="1"/>
              <a:t>Never put a metal object - like a knife - into a toaster. It is very dangerous!</a:t>
            </a:r>
            <a:br>
              <a:rPr lang="en-US" sz="1800" b="1"/>
            </a:br>
            <a:r>
              <a:rPr lang="en-US" sz="1800" b="1"/>
              <a:t/>
            </a:r>
            <a:br>
              <a:rPr lang="en-US" sz="1800" b="1"/>
            </a:br>
            <a:r>
              <a:rPr lang="en-US" sz="1800" b="1"/>
              <a:t>Never put anything in a power point that's not meant for it. Electricity will travel right up the metal object into your body.</a:t>
            </a:r>
            <a:br>
              <a:rPr lang="en-US" sz="1800" b="1"/>
            </a:br>
            <a:r>
              <a:rPr lang="en-US" sz="1800" b="1"/>
              <a:t/>
            </a:r>
            <a:br>
              <a:rPr lang="en-US" sz="1800" b="1"/>
            </a:br>
            <a:r>
              <a:rPr lang="en-US" sz="1800" b="1"/>
              <a:t>Be careful when climbing a ladder at home. The power lines connected to our house are usually protected, but they can be damaged by rubbing against the gutter or a tree, or through exposure to the sun.</a:t>
            </a:r>
            <a:br>
              <a:rPr lang="en-US" sz="1800" b="1"/>
            </a:br>
            <a:r>
              <a:rPr lang="en-US" sz="1800" b="1"/>
              <a:t/>
            </a:r>
            <a:br>
              <a:rPr lang="en-US" sz="1800" b="1"/>
            </a:br>
            <a:r>
              <a:rPr lang="en-US" sz="1800" b="1"/>
              <a:t>If a person is on a metal ladder and touches the exposed line, the electricity will travel through their body to the earth. We all come into contact with metal objects on a daily basis - turning on a tap, playing with our computers and toys and even using the fridge. Because metal conducts electricity, you have to be very careful when you use metal items. </a:t>
            </a:r>
          </a:p>
        </p:txBody>
      </p:sp>
    </p:spTree>
    <p:extLst>
      <p:ext uri="{BB962C8B-B14F-4D97-AF65-F5344CB8AC3E}">
        <p14:creationId xmlns:p14="http://schemas.microsoft.com/office/powerpoint/2010/main" val="2264182004"/>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mph" presetSubtype="0" fill="hold" grpId="0" nodeType="afterEffect">
                                  <p:stCondLst>
                                    <p:cond delay="0"/>
                                  </p:stCondLst>
                                  <p:iterate type="lt">
                                    <p:tmPct val="10000"/>
                                  </p:iterate>
                                  <p:childTnLst>
                                    <p:set>
                                      <p:cBhvr override="childStyle">
                                        <p:cTn id="6" dur="500" autoRev="1" fill="hold"/>
                                        <p:tgtEl>
                                          <p:spTgt spid="38917">
                                            <p:txEl>
                                              <p:pRg st="0" end="0"/>
                                            </p:txEl>
                                          </p:spTgt>
                                        </p:tgtEl>
                                        <p:attrNameLst>
                                          <p:attrName>style.color</p:attrName>
                                        </p:attrNameLst>
                                      </p:cBhvr>
                                      <p:to>
                                        <p:clrVal>
                                          <a:srgbClr val="FF0000"/>
                                        </p:clrVal>
                                      </p:to>
                                    </p:set>
                                    <p:set>
                                      <p:cBhvr>
                                        <p:cTn id="7" dur="500" autoRev="1" fill="hold"/>
                                        <p:tgtEl>
                                          <p:spTgt spid="38917">
                                            <p:txEl>
                                              <p:pRg st="0" end="0"/>
                                            </p:txEl>
                                          </p:spTgt>
                                        </p:tgtEl>
                                        <p:attrNameLst>
                                          <p:attrName>fillcolor</p:attrName>
                                        </p:attrNameLst>
                                      </p:cBhvr>
                                      <p:to>
                                        <p:clrVal>
                                          <a:srgbClr val="FF0000"/>
                                        </p:clrVal>
                                      </p:to>
                                    </p:set>
                                    <p:set>
                                      <p:cBhvr>
                                        <p:cTn id="8" dur="500" autoRev="1" fill="hold"/>
                                        <p:tgtEl>
                                          <p:spTgt spid="38917">
                                            <p:txEl>
                                              <p:pRg st="0" end="0"/>
                                            </p:txEl>
                                          </p:spTgt>
                                        </p:tgtEl>
                                        <p:attrNameLst>
                                          <p:attrName>fill.type</p:attrName>
                                        </p:attrNameLst>
                                      </p:cBhvr>
                                      <p:to>
                                        <p:strVal val="solid"/>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38920"/>
                                        </p:tgtEl>
                                        <p:attrNameLst>
                                          <p:attrName>style.visibility</p:attrName>
                                        </p:attrNameLst>
                                      </p:cBhvr>
                                      <p:to>
                                        <p:strVal val="visible"/>
                                      </p:to>
                                    </p:set>
                                    <p:animEffect transition="in" filter="blinds(horizontal)">
                                      <p:cBhvr>
                                        <p:cTn id="13" dur="500"/>
                                        <p:tgtEl>
                                          <p:spTgt spid="389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5" name="Picture 7" descr="UNSAFE3"/>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 y="1219200"/>
            <a:ext cx="4440238" cy="5410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2772" name="Rectangle 4"/>
          <p:cNvSpPr>
            <a:spLocks noGrp="1" noChangeArrowheads="1"/>
          </p:cNvSpPr>
          <p:nvPr>
            <p:ph type="title"/>
          </p:nvPr>
        </p:nvSpPr>
        <p:spPr/>
        <p:txBody>
          <a:bodyPr/>
          <a:lstStyle/>
          <a:p>
            <a:r>
              <a:rPr lang="en-US" b="1"/>
              <a:t>Working with electricity</a:t>
            </a:r>
          </a:p>
        </p:txBody>
      </p:sp>
      <p:sp>
        <p:nvSpPr>
          <p:cNvPr id="32773" name="Rectangle 5"/>
          <p:cNvSpPr>
            <a:spLocks noGrp="1" noChangeArrowheads="1"/>
          </p:cNvSpPr>
          <p:nvPr>
            <p:ph type="body" sz="half" idx="2"/>
          </p:nvPr>
        </p:nvSpPr>
        <p:spPr>
          <a:xfrm>
            <a:off x="4495800" y="1371600"/>
            <a:ext cx="4495800" cy="5257800"/>
          </a:xfrm>
        </p:spPr>
        <p:txBody>
          <a:bodyPr/>
          <a:lstStyle/>
          <a:p>
            <a:pPr>
              <a:lnSpc>
                <a:spcPct val="80000"/>
              </a:lnSpc>
              <a:buFontTx/>
              <a:buNone/>
            </a:pPr>
            <a:r>
              <a:rPr lang="en-US" sz="2000"/>
              <a:t>The three major accident risks when working with electricity are electrocution, falling off ladders and fire/explosions. Of these the most common is electrocution. The great majority of electrical accidents occur as a result of contact with alternating current, usually at 50 Hz. </a:t>
            </a:r>
          </a:p>
          <a:p>
            <a:pPr>
              <a:lnSpc>
                <a:spcPct val="80000"/>
              </a:lnSpc>
              <a:buFontTx/>
              <a:buNone/>
            </a:pPr>
            <a:r>
              <a:rPr lang="en-US" sz="2000"/>
              <a:t>"Electric shock" is a result of electric current flowing through the body's nerves, muscles and organs causing disturbances to normal body functions. The heart's rhythm may be disturbed and this can stop the blood flowing to the brain, which can lead to death. Quick action is often required by artificial respiration and cardiac massage to return the heart to its correct rhythm. </a:t>
            </a:r>
          </a:p>
        </p:txBody>
      </p:sp>
    </p:spTree>
    <p:extLst>
      <p:ext uri="{BB962C8B-B14F-4D97-AF65-F5344CB8AC3E}">
        <p14:creationId xmlns:p14="http://schemas.microsoft.com/office/powerpoint/2010/main" val="3578041193"/>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grpId="0" nodeType="afterEffect">
                                  <p:stCondLst>
                                    <p:cond delay="0"/>
                                  </p:stCondLst>
                                  <p:childTnLst>
                                    <p:animRot by="21600000">
                                      <p:cBhvr>
                                        <p:cTn id="6" dur="2000" fill="hold"/>
                                        <p:tgtEl>
                                          <p:spTgt spid="32773">
                                            <p:txEl>
                                              <p:pRg st="0" end="0"/>
                                            </p:txEl>
                                          </p:spTgt>
                                        </p:tgtEl>
                                        <p:attrNameLst>
                                          <p:attrName>r</p:attrName>
                                        </p:attrNameLst>
                                      </p:cBhvr>
                                    </p:animRot>
                                  </p:childTnLst>
                                </p:cTn>
                              </p:par>
                            </p:childTnLst>
                          </p:cTn>
                        </p:par>
                        <p:par>
                          <p:cTn id="7" fill="hold" nodeType="afterGroup">
                            <p:stCondLst>
                              <p:cond delay="2000"/>
                            </p:stCondLst>
                            <p:childTnLst>
                              <p:par>
                                <p:cTn id="8" presetID="8" presetClass="emph" presetSubtype="0" fill="hold" grpId="0" nodeType="afterEffect">
                                  <p:stCondLst>
                                    <p:cond delay="0"/>
                                  </p:stCondLst>
                                  <p:childTnLst>
                                    <p:animRot by="21600000">
                                      <p:cBhvr>
                                        <p:cTn id="9" dur="2000" fill="hold"/>
                                        <p:tgtEl>
                                          <p:spTgt spid="32773">
                                            <p:txEl>
                                              <p:pRg st="1" end="1"/>
                                            </p:txEl>
                                          </p:spTgt>
                                        </p:tgtEl>
                                        <p:attrNameLst>
                                          <p:attrName>r</p:attrName>
                                        </p:attrNameLst>
                                      </p:cBhvr>
                                    </p:animRot>
                                  </p:childTnLst>
                                </p:cTn>
                              </p:par>
                            </p:childTnLst>
                          </p:cTn>
                        </p:par>
                      </p:childTnLst>
                    </p:cTn>
                  </p:par>
                  <p:par>
                    <p:cTn id="10" fill="hold" nodeType="clickPar">
                      <p:stCondLst>
                        <p:cond delay="indefinite"/>
                      </p:stCondLst>
                      <p:childTnLst>
                        <p:par>
                          <p:cTn id="11" fill="hold" nodeType="withGroup">
                            <p:stCondLst>
                              <p:cond delay="0"/>
                            </p:stCondLst>
                            <p:childTnLst>
                              <p:par>
                                <p:cTn id="12" presetID="26" presetClass="emph" presetSubtype="0" fill="hold" nodeType="clickEffect">
                                  <p:stCondLst>
                                    <p:cond delay="0"/>
                                  </p:stCondLst>
                                  <p:childTnLst>
                                    <p:animEffect transition="out" filter="fade">
                                      <p:cBhvr>
                                        <p:cTn id="13" dur="2000" tmFilter="0, 0; .2, .5; .8, .5; 1, 0"/>
                                        <p:tgtEl>
                                          <p:spTgt spid="32775"/>
                                        </p:tgtEl>
                                      </p:cBhvr>
                                    </p:animEffect>
                                    <p:animScale>
                                      <p:cBhvr>
                                        <p:cTn id="14" dur="1000" autoRev="1" fill="hold"/>
                                        <p:tgtEl>
                                          <p:spTgt spid="3277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2040" name="Rectangle 56"/>
          <p:cNvSpPr>
            <a:spLocks noGrp="1" noChangeArrowheads="1"/>
          </p:cNvSpPr>
          <p:nvPr>
            <p:ph type="title"/>
          </p:nvPr>
        </p:nvSpPr>
        <p:spPr>
          <a:xfrm>
            <a:off x="457200" y="0"/>
            <a:ext cx="8229600" cy="1143000"/>
          </a:xfrm>
        </p:spPr>
        <p:txBody>
          <a:bodyPr/>
          <a:lstStyle/>
          <a:p>
            <a:r>
              <a:rPr lang="en-US" sz="2400"/>
              <a:t>The real measure of an "electric shock" lies in the amount of current (amperes) forced through the body. </a:t>
            </a:r>
          </a:p>
        </p:txBody>
      </p:sp>
      <p:sp>
        <p:nvSpPr>
          <p:cNvPr id="42041" name="Rectangle 57"/>
          <p:cNvSpPr>
            <a:spLocks noGrp="1" noChangeArrowheads="1"/>
          </p:cNvSpPr>
          <p:nvPr>
            <p:ph type="body" sz="half" idx="1"/>
          </p:nvPr>
        </p:nvSpPr>
        <p:spPr>
          <a:xfrm>
            <a:off x="0" y="1066800"/>
            <a:ext cx="4267200" cy="2743200"/>
          </a:xfrm>
        </p:spPr>
        <p:txBody>
          <a:bodyPr/>
          <a:lstStyle/>
          <a:p>
            <a:pPr algn="ctr" fontAlgn="b">
              <a:spcBef>
                <a:spcPct val="0"/>
              </a:spcBef>
              <a:buFontTx/>
              <a:buNone/>
            </a:pPr>
            <a:r>
              <a:rPr lang="en-US" sz="1500" b="1">
                <a:latin typeface="Times New Roman" pitchFamily="18" charset="0"/>
                <a:cs typeface="Times New Roman" pitchFamily="18" charset="0"/>
              </a:rPr>
              <a:t>1 to 3</a:t>
            </a:r>
            <a:r>
              <a:rPr lang="en-US" sz="1500" b="1"/>
              <a:t> </a:t>
            </a:r>
            <a:r>
              <a:rPr lang="en-US" sz="1500" b="1">
                <a:cs typeface="Arial" charset="0"/>
              </a:rPr>
              <a:t>mA</a:t>
            </a:r>
            <a:r>
              <a:rPr lang="en-US" sz="1500" b="1"/>
              <a:t> </a:t>
            </a:r>
            <a:r>
              <a:rPr lang="en-US" sz="1500" b="1">
                <a:latin typeface="Times New Roman" pitchFamily="18" charset="0"/>
                <a:cs typeface="Times New Roman" pitchFamily="18" charset="0"/>
              </a:rPr>
              <a:t>Can be felt</a:t>
            </a:r>
            <a:endParaRPr lang="en-US" sz="1500" b="1"/>
          </a:p>
          <a:p>
            <a:pPr algn="ctr" fontAlgn="b">
              <a:spcBef>
                <a:spcPct val="0"/>
              </a:spcBef>
              <a:buFontTx/>
              <a:buNone/>
            </a:pPr>
            <a:r>
              <a:rPr lang="en-US" sz="1500" b="1">
                <a:latin typeface="Times New Roman" pitchFamily="18" charset="0"/>
                <a:cs typeface="Times New Roman" pitchFamily="18" charset="0"/>
              </a:rPr>
              <a:t>3 to 10 </a:t>
            </a:r>
            <a:r>
              <a:rPr lang="en-US" sz="1500" b="1"/>
              <a:t> </a:t>
            </a:r>
            <a:r>
              <a:rPr lang="en-US" sz="1500" b="1">
                <a:cs typeface="Arial" charset="0"/>
              </a:rPr>
              <a:t>mA</a:t>
            </a:r>
            <a:r>
              <a:rPr lang="en-US" sz="1500" b="1"/>
              <a:t> </a:t>
            </a:r>
            <a:r>
              <a:rPr lang="en-US" sz="1500" b="1">
                <a:latin typeface="Times New Roman" pitchFamily="18" charset="0"/>
                <a:cs typeface="Times New Roman" pitchFamily="18" charset="0"/>
              </a:rPr>
              <a:t>Tingling, heat and pain</a:t>
            </a:r>
            <a:endParaRPr lang="en-US" sz="1500" b="1"/>
          </a:p>
          <a:p>
            <a:pPr algn="ctr" fontAlgn="b">
              <a:spcBef>
                <a:spcPct val="0"/>
              </a:spcBef>
              <a:buFontTx/>
              <a:buNone/>
            </a:pPr>
            <a:r>
              <a:rPr lang="en-US" sz="1500" b="1">
                <a:latin typeface="Times New Roman" pitchFamily="18" charset="0"/>
                <a:cs typeface="Times New Roman" pitchFamily="18" charset="0"/>
              </a:rPr>
              <a:t>10 to 15</a:t>
            </a:r>
            <a:r>
              <a:rPr lang="en-US" sz="1500" b="1"/>
              <a:t> </a:t>
            </a:r>
            <a:r>
              <a:rPr lang="en-US" sz="1500" b="1">
                <a:cs typeface="Arial" charset="0"/>
              </a:rPr>
              <a:t>mA</a:t>
            </a:r>
            <a:r>
              <a:rPr lang="en-US" sz="1500" b="1"/>
              <a:t> </a:t>
            </a:r>
            <a:r>
              <a:rPr lang="en-US" sz="1500" b="1">
                <a:latin typeface="Times New Roman" pitchFamily="18" charset="0"/>
                <a:cs typeface="Times New Roman" pitchFamily="18" charset="0"/>
              </a:rPr>
              <a:t>Muscles contract. Hard or impossible to let go of conductor</a:t>
            </a:r>
            <a:endParaRPr lang="en-US" sz="1500" b="1"/>
          </a:p>
          <a:p>
            <a:pPr algn="ctr" fontAlgn="b">
              <a:spcBef>
                <a:spcPct val="0"/>
              </a:spcBef>
              <a:buFontTx/>
              <a:buNone/>
            </a:pPr>
            <a:r>
              <a:rPr lang="en-US" sz="1500" b="1">
                <a:latin typeface="Times New Roman" pitchFamily="18" charset="0"/>
                <a:cs typeface="Times New Roman" pitchFamily="18" charset="0"/>
              </a:rPr>
              <a:t>25 to 30 </a:t>
            </a:r>
            <a:r>
              <a:rPr lang="en-US" sz="1500" b="1"/>
              <a:t> </a:t>
            </a:r>
            <a:r>
              <a:rPr lang="en-US" sz="1500" b="1">
                <a:cs typeface="Arial" charset="0"/>
              </a:rPr>
              <a:t>mA</a:t>
            </a:r>
            <a:r>
              <a:rPr lang="en-US" sz="1500" b="1"/>
              <a:t> </a:t>
            </a:r>
            <a:r>
              <a:rPr lang="en-US" sz="1500" b="1">
                <a:latin typeface="Times New Roman" pitchFamily="18" charset="0"/>
                <a:cs typeface="Times New Roman" pitchFamily="18" charset="0"/>
              </a:rPr>
              <a:t>Chest muscles contract, unable to breathe</a:t>
            </a:r>
            <a:endParaRPr lang="en-US" sz="1500" b="1"/>
          </a:p>
          <a:p>
            <a:pPr algn="ctr" fontAlgn="b">
              <a:spcBef>
                <a:spcPct val="0"/>
              </a:spcBef>
              <a:buFontTx/>
              <a:buNone/>
            </a:pPr>
            <a:r>
              <a:rPr lang="en-US" sz="1500" b="1">
                <a:latin typeface="Times New Roman" pitchFamily="18" charset="0"/>
                <a:cs typeface="Times New Roman" pitchFamily="18" charset="0"/>
              </a:rPr>
              <a:t>50 to 250</a:t>
            </a:r>
            <a:r>
              <a:rPr lang="en-US" sz="1500" b="1"/>
              <a:t> </a:t>
            </a:r>
            <a:r>
              <a:rPr lang="en-US" sz="1500" b="1">
                <a:cs typeface="Arial" charset="0"/>
              </a:rPr>
              <a:t>mA</a:t>
            </a:r>
            <a:r>
              <a:rPr lang="en-US" sz="1500" b="1"/>
              <a:t> </a:t>
            </a:r>
            <a:r>
              <a:rPr lang="en-US" sz="1500" b="1">
                <a:latin typeface="Times New Roman" pitchFamily="18" charset="0"/>
                <a:cs typeface="Times New Roman" pitchFamily="18" charset="0"/>
              </a:rPr>
              <a:t>Ventricular fibrillation (an uncoordinated twitching of the walls of the heart's ventricles)</a:t>
            </a:r>
            <a:endParaRPr lang="en-US" sz="1500" b="1"/>
          </a:p>
          <a:p>
            <a:pPr algn="ctr" fontAlgn="b">
              <a:spcBef>
                <a:spcPct val="0"/>
              </a:spcBef>
              <a:buFontTx/>
              <a:buNone/>
            </a:pPr>
            <a:r>
              <a:rPr lang="en-US" sz="1500" b="1">
                <a:latin typeface="Times New Roman" pitchFamily="18" charset="0"/>
                <a:cs typeface="Times New Roman" pitchFamily="18" charset="0"/>
              </a:rPr>
              <a:t>5 A and above</a:t>
            </a:r>
            <a:r>
              <a:rPr lang="en-US" sz="1500" b="1"/>
              <a:t> </a:t>
            </a:r>
            <a:r>
              <a:rPr lang="en-US" sz="1500" b="1">
                <a:cs typeface="Arial" charset="0"/>
              </a:rPr>
              <a:t>mA</a:t>
            </a:r>
            <a:r>
              <a:rPr lang="en-US" sz="1500" b="1"/>
              <a:t> </a:t>
            </a:r>
            <a:r>
              <a:rPr lang="en-US" sz="1500" b="1">
                <a:latin typeface="Times New Roman" pitchFamily="18" charset="0"/>
                <a:cs typeface="Times New Roman" pitchFamily="18" charset="0"/>
              </a:rPr>
              <a:t>Heart muscles clamp, pumping action ceases entirely. Tissue burns</a:t>
            </a:r>
            <a:endParaRPr lang="en-US" sz="1500" b="1"/>
          </a:p>
        </p:txBody>
      </p:sp>
      <p:sp>
        <p:nvSpPr>
          <p:cNvPr id="42043" name="Rectangle 59"/>
          <p:cNvSpPr>
            <a:spLocks noChangeArrowheads="1"/>
          </p:cNvSpPr>
          <p:nvPr/>
        </p:nvSpPr>
        <p:spPr bwMode="auto">
          <a:xfrm>
            <a:off x="152400" y="3848100"/>
            <a:ext cx="8686800"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600"/>
              <a:t>Current magnitude depends on applied voltage and the electrical resistance of the current path. The electrical resistance of the human body can vary from person to person and in the same person vary at different times and under different conditions. This resistance can be as high as 10,000 or as low as 100-200 ohms depending largely on whether the skin is dry or wet. Even at the highest value of resistance, contact with a 240-V supply will result in a current which could be lethal. </a:t>
            </a:r>
          </a:p>
          <a:p>
            <a:pPr algn="ctr"/>
            <a:r>
              <a:rPr lang="en-US" sz="1600"/>
              <a:t>Accidents with direct current are not as high as would be expected from the number of direct current applications. This is partly due to the fact that with direct current it is easier to let go of a conductor than with alternating current. The main differences between the effects of a.c. and d.c. on the human body is that to produce the same excitatory effects the magnitude of direct current flow of constant strength is 2-4 times greater that that of alternating current. </a:t>
            </a:r>
          </a:p>
        </p:txBody>
      </p:sp>
      <p:pic>
        <p:nvPicPr>
          <p:cNvPr id="42044" name="Picture 60" descr="ewrp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990600"/>
            <a:ext cx="4724400"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476633"/>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2041">
                                            <p:txEl>
                                              <p:pRg st="0" end="0"/>
                                            </p:txEl>
                                          </p:spTgt>
                                        </p:tgtEl>
                                        <p:attrNameLst>
                                          <p:attrName>style.visibility</p:attrName>
                                        </p:attrNameLst>
                                      </p:cBhvr>
                                      <p:to>
                                        <p:strVal val="visible"/>
                                      </p:to>
                                    </p:set>
                                    <p:animEffect transition="in" filter="box(in)">
                                      <p:cBhvr>
                                        <p:cTn id="7" dur="500"/>
                                        <p:tgtEl>
                                          <p:spTgt spid="42041">
                                            <p:txEl>
                                              <p:pRg st="0" end="0"/>
                                            </p:txEl>
                                          </p:spTgt>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2041">
                                            <p:txEl>
                                              <p:pRg st="1" end="1"/>
                                            </p:txEl>
                                          </p:spTgt>
                                        </p:tgtEl>
                                        <p:attrNameLst>
                                          <p:attrName>style.visibility</p:attrName>
                                        </p:attrNameLst>
                                      </p:cBhvr>
                                      <p:to>
                                        <p:strVal val="visible"/>
                                      </p:to>
                                    </p:set>
                                    <p:animEffect transition="in" filter="box(in)">
                                      <p:cBhvr>
                                        <p:cTn id="11" dur="500"/>
                                        <p:tgtEl>
                                          <p:spTgt spid="42041">
                                            <p:txEl>
                                              <p:pRg st="1" end="1"/>
                                            </p:txEl>
                                          </p:spTgt>
                                        </p:tgtEl>
                                      </p:cBhvr>
                                    </p:animEffect>
                                  </p:childTnLst>
                                </p:cTn>
                              </p:par>
                            </p:childTnLst>
                          </p:cTn>
                        </p:par>
                        <p:par>
                          <p:cTn id="12" fill="hold" nodeType="afterGroup">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42041">
                                            <p:txEl>
                                              <p:pRg st="2" end="2"/>
                                            </p:txEl>
                                          </p:spTgt>
                                        </p:tgtEl>
                                        <p:attrNameLst>
                                          <p:attrName>style.visibility</p:attrName>
                                        </p:attrNameLst>
                                      </p:cBhvr>
                                      <p:to>
                                        <p:strVal val="visible"/>
                                      </p:to>
                                    </p:set>
                                    <p:animEffect transition="in" filter="box(in)">
                                      <p:cBhvr>
                                        <p:cTn id="15" dur="500"/>
                                        <p:tgtEl>
                                          <p:spTgt spid="42041">
                                            <p:txEl>
                                              <p:pRg st="2" end="2"/>
                                            </p:txEl>
                                          </p:spTgt>
                                        </p:tgtEl>
                                      </p:cBhvr>
                                    </p:animEffect>
                                  </p:childTnLst>
                                </p:cTn>
                              </p:par>
                            </p:childTnLst>
                          </p:cTn>
                        </p:par>
                        <p:par>
                          <p:cTn id="16" fill="hold" nodeType="afterGroup">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42041">
                                            <p:txEl>
                                              <p:pRg st="3" end="3"/>
                                            </p:txEl>
                                          </p:spTgt>
                                        </p:tgtEl>
                                        <p:attrNameLst>
                                          <p:attrName>style.visibility</p:attrName>
                                        </p:attrNameLst>
                                      </p:cBhvr>
                                      <p:to>
                                        <p:strVal val="visible"/>
                                      </p:to>
                                    </p:set>
                                    <p:animEffect transition="in" filter="box(in)">
                                      <p:cBhvr>
                                        <p:cTn id="19" dur="500"/>
                                        <p:tgtEl>
                                          <p:spTgt spid="42041">
                                            <p:txEl>
                                              <p:pRg st="3" end="3"/>
                                            </p:txEl>
                                          </p:spTgt>
                                        </p:tgtEl>
                                      </p:cBhvr>
                                    </p:animEffect>
                                  </p:childTnLst>
                                </p:cTn>
                              </p:par>
                            </p:childTnLst>
                          </p:cTn>
                        </p:par>
                        <p:par>
                          <p:cTn id="20" fill="hold" nodeType="afterGroup">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42041">
                                            <p:txEl>
                                              <p:pRg st="4" end="4"/>
                                            </p:txEl>
                                          </p:spTgt>
                                        </p:tgtEl>
                                        <p:attrNameLst>
                                          <p:attrName>style.visibility</p:attrName>
                                        </p:attrNameLst>
                                      </p:cBhvr>
                                      <p:to>
                                        <p:strVal val="visible"/>
                                      </p:to>
                                    </p:set>
                                    <p:animEffect transition="in" filter="box(in)">
                                      <p:cBhvr>
                                        <p:cTn id="23" dur="500"/>
                                        <p:tgtEl>
                                          <p:spTgt spid="42041">
                                            <p:txEl>
                                              <p:pRg st="4" end="4"/>
                                            </p:txEl>
                                          </p:spTgt>
                                        </p:tgtEl>
                                      </p:cBhvr>
                                    </p:animEffect>
                                  </p:childTnLst>
                                </p:cTn>
                              </p:par>
                            </p:childTnLst>
                          </p:cTn>
                        </p:par>
                        <p:par>
                          <p:cTn id="24" fill="hold" nodeType="afterGroup">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42041">
                                            <p:txEl>
                                              <p:pRg st="5" end="5"/>
                                            </p:txEl>
                                          </p:spTgt>
                                        </p:tgtEl>
                                        <p:attrNameLst>
                                          <p:attrName>style.visibility</p:attrName>
                                        </p:attrNameLst>
                                      </p:cBhvr>
                                      <p:to>
                                        <p:strVal val="visible"/>
                                      </p:to>
                                    </p:set>
                                    <p:animEffect transition="in" filter="box(in)">
                                      <p:cBhvr>
                                        <p:cTn id="27" dur="500"/>
                                        <p:tgtEl>
                                          <p:spTgt spid="42041">
                                            <p:txEl>
                                              <p:pRg st="5" end="5"/>
                                            </p:txEl>
                                          </p:spTgt>
                                        </p:tgtEl>
                                      </p:cBhvr>
                                    </p:animEffect>
                                  </p:childTnLst>
                                </p:cTn>
                              </p:par>
                            </p:childTnLst>
                          </p:cTn>
                        </p:par>
                        <p:par>
                          <p:cTn id="28" fill="hold" nodeType="afterGroup">
                            <p:stCondLst>
                              <p:cond delay="3000"/>
                            </p:stCondLst>
                            <p:childTnLst>
                              <p:par>
                                <p:cTn id="29" presetID="20" presetClass="emph" presetSubtype="0" fill="hold" grpId="0" nodeType="afterEffect">
                                  <p:stCondLst>
                                    <p:cond delay="0"/>
                                  </p:stCondLst>
                                  <p:iterate type="lt">
                                    <p:tmPct val="10000"/>
                                  </p:iterate>
                                  <p:childTnLst>
                                    <p:set>
                                      <p:cBhvr override="childStyle">
                                        <p:cTn id="30" dur="500" autoRev="1" fill="hold"/>
                                        <p:tgtEl>
                                          <p:spTgt spid="42043"/>
                                        </p:tgtEl>
                                        <p:attrNameLst>
                                          <p:attrName>style.color</p:attrName>
                                        </p:attrNameLst>
                                      </p:cBhvr>
                                      <p:to>
                                        <p:clrVal>
                                          <a:schemeClr val="accent2"/>
                                        </p:clrVal>
                                      </p:to>
                                    </p:set>
                                    <p:set>
                                      <p:cBhvr>
                                        <p:cTn id="31" dur="500" autoRev="1" fill="hold"/>
                                        <p:tgtEl>
                                          <p:spTgt spid="42043"/>
                                        </p:tgtEl>
                                        <p:attrNameLst>
                                          <p:attrName>fillcolor</p:attrName>
                                        </p:attrNameLst>
                                      </p:cBhvr>
                                      <p:to>
                                        <p:clrVal>
                                          <a:schemeClr val="accent2"/>
                                        </p:clrVal>
                                      </p:to>
                                    </p:set>
                                    <p:set>
                                      <p:cBhvr>
                                        <p:cTn id="32" dur="500" autoRev="1" fill="hold"/>
                                        <p:tgtEl>
                                          <p:spTgt spid="42043"/>
                                        </p:tgtEl>
                                        <p:attrNameLst>
                                          <p:attrName>fill.type</p:attrName>
                                        </p:attrNameLst>
                                      </p:cBhvr>
                                      <p:to>
                                        <p:strVal val="solid"/>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42044"/>
                                        </p:tgtEl>
                                        <p:attrNameLst>
                                          <p:attrName>style.visibility</p:attrName>
                                        </p:attrNameLst>
                                      </p:cBhvr>
                                      <p:to>
                                        <p:strVal val="visible"/>
                                      </p:to>
                                    </p:set>
                                    <p:animEffect transition="in" filter="blinds(horizontal)">
                                      <p:cBhvr>
                                        <p:cTn id="37" dur="500"/>
                                        <p:tgtEl>
                                          <p:spTgt spid="42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41" grpId="0" build="p"/>
      <p:bldP spid="420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4034" name="Rectangle 2"/>
          <p:cNvSpPr>
            <a:spLocks noGrp="1" noChangeArrowheads="1"/>
          </p:cNvSpPr>
          <p:nvPr>
            <p:ph type="title"/>
          </p:nvPr>
        </p:nvSpPr>
        <p:spPr/>
        <p:txBody>
          <a:bodyPr>
            <a:normAutofit fontScale="90000"/>
          </a:bodyPr>
          <a:lstStyle/>
          <a:p>
            <a:r>
              <a:rPr lang="en-US" sz="4000">
                <a:solidFill>
                  <a:srgbClr val="FFFF66"/>
                </a:solidFill>
              </a:rPr>
              <a:t>Typical electrical hazards on work sites include:</a:t>
            </a:r>
          </a:p>
        </p:txBody>
      </p:sp>
      <p:sp>
        <p:nvSpPr>
          <p:cNvPr id="44035" name="Rectangle 3"/>
          <p:cNvSpPr>
            <a:spLocks noGrp="1" noChangeArrowheads="1"/>
          </p:cNvSpPr>
          <p:nvPr>
            <p:ph type="body" idx="1"/>
          </p:nvPr>
        </p:nvSpPr>
        <p:spPr>
          <a:xfrm>
            <a:off x="228600" y="1600200"/>
            <a:ext cx="8686800" cy="4953000"/>
          </a:xfrm>
        </p:spPr>
        <p:txBody>
          <a:bodyPr/>
          <a:lstStyle/>
          <a:p>
            <a:pPr lvl="1">
              <a:lnSpc>
                <a:spcPct val="80000"/>
              </a:lnSpc>
            </a:pPr>
            <a:r>
              <a:rPr lang="en-US" sz="1800" b="1">
                <a:solidFill>
                  <a:srgbClr val="FF0000"/>
                </a:solidFill>
              </a:rPr>
              <a:t>voltages between phases </a:t>
            </a:r>
          </a:p>
          <a:p>
            <a:pPr lvl="1">
              <a:lnSpc>
                <a:spcPct val="80000"/>
              </a:lnSpc>
            </a:pPr>
            <a:r>
              <a:rPr lang="en-US" sz="1800" b="1">
                <a:solidFill>
                  <a:srgbClr val="FF0000"/>
                </a:solidFill>
              </a:rPr>
              <a:t>voltages between phases and neutral </a:t>
            </a:r>
          </a:p>
          <a:p>
            <a:pPr lvl="1">
              <a:lnSpc>
                <a:spcPct val="80000"/>
              </a:lnSpc>
            </a:pPr>
            <a:r>
              <a:rPr lang="en-US" sz="1800" b="1">
                <a:solidFill>
                  <a:srgbClr val="FF0000"/>
                </a:solidFill>
              </a:rPr>
              <a:t>voltage between phases and earth </a:t>
            </a:r>
          </a:p>
          <a:p>
            <a:pPr lvl="1">
              <a:lnSpc>
                <a:spcPct val="80000"/>
              </a:lnSpc>
            </a:pPr>
            <a:r>
              <a:rPr lang="en-US" sz="1800" b="1">
                <a:solidFill>
                  <a:srgbClr val="FF0000"/>
                </a:solidFill>
              </a:rPr>
              <a:t>voltages between live conductors and surrounding metal framework </a:t>
            </a:r>
          </a:p>
          <a:p>
            <a:pPr lvl="1">
              <a:lnSpc>
                <a:spcPct val="80000"/>
              </a:lnSpc>
            </a:pPr>
            <a:r>
              <a:rPr lang="en-US" sz="1800" b="1">
                <a:solidFill>
                  <a:srgbClr val="FF0000"/>
                </a:solidFill>
              </a:rPr>
              <a:t>voltages across un-discharged capacitors </a:t>
            </a:r>
          </a:p>
          <a:p>
            <a:pPr lvl="1">
              <a:lnSpc>
                <a:spcPct val="80000"/>
              </a:lnSpc>
            </a:pPr>
            <a:r>
              <a:rPr lang="en-US" sz="1800" b="1">
                <a:solidFill>
                  <a:srgbClr val="FF0000"/>
                </a:solidFill>
              </a:rPr>
              <a:t>voltages on disconnected conductors, particularly neutrals (induced voltages) </a:t>
            </a:r>
          </a:p>
          <a:p>
            <a:pPr lvl="1">
              <a:lnSpc>
                <a:spcPct val="80000"/>
              </a:lnSpc>
            </a:pPr>
            <a:r>
              <a:rPr lang="en-US" sz="1800" b="1">
                <a:solidFill>
                  <a:srgbClr val="FF0000"/>
                </a:solidFill>
              </a:rPr>
              <a:t>faulty fittings and equipment </a:t>
            </a:r>
          </a:p>
          <a:p>
            <a:pPr lvl="1">
              <a:lnSpc>
                <a:spcPct val="80000"/>
              </a:lnSpc>
            </a:pPr>
            <a:r>
              <a:rPr lang="en-US" sz="1800" b="1">
                <a:solidFill>
                  <a:srgbClr val="FF0000"/>
                </a:solidFill>
              </a:rPr>
              <a:t>long extension cords </a:t>
            </a:r>
          </a:p>
          <a:p>
            <a:pPr lvl="1">
              <a:lnSpc>
                <a:spcPct val="80000"/>
              </a:lnSpc>
            </a:pPr>
            <a:r>
              <a:rPr lang="en-US" sz="1800" b="1">
                <a:solidFill>
                  <a:srgbClr val="FF0000"/>
                </a:solidFill>
              </a:rPr>
              <a:t>linking a number of short cords to make one long one </a:t>
            </a:r>
          </a:p>
          <a:p>
            <a:pPr lvl="1">
              <a:lnSpc>
                <a:spcPct val="80000"/>
              </a:lnSpc>
            </a:pPr>
            <a:r>
              <a:rPr lang="en-US" sz="1800" b="1">
                <a:solidFill>
                  <a:srgbClr val="FF0000"/>
                </a:solidFill>
              </a:rPr>
              <a:t>relying on motor starters and single pole switches for isolation </a:t>
            </a:r>
          </a:p>
          <a:p>
            <a:pPr lvl="1">
              <a:lnSpc>
                <a:spcPct val="80000"/>
              </a:lnSpc>
            </a:pPr>
            <a:r>
              <a:rPr lang="en-US" sz="1800" b="1">
                <a:solidFill>
                  <a:srgbClr val="FF0000"/>
                </a:solidFill>
              </a:rPr>
              <a:t>using metal ladders </a:t>
            </a:r>
          </a:p>
          <a:p>
            <a:pPr lvl="1">
              <a:lnSpc>
                <a:spcPct val="80000"/>
              </a:lnSpc>
            </a:pPr>
            <a:r>
              <a:rPr lang="en-US" sz="1800" b="1">
                <a:solidFill>
                  <a:srgbClr val="FF0000"/>
                </a:solidFill>
              </a:rPr>
              <a:t>power cords tied in knots </a:t>
            </a:r>
          </a:p>
          <a:p>
            <a:pPr lvl="1">
              <a:lnSpc>
                <a:spcPct val="80000"/>
              </a:lnSpc>
            </a:pPr>
            <a:r>
              <a:rPr lang="en-US" sz="1800" b="1">
                <a:solidFill>
                  <a:srgbClr val="FF0000"/>
                </a:solidFill>
              </a:rPr>
              <a:t>using tools without insulated handles - plastic can become charged </a:t>
            </a:r>
          </a:p>
          <a:p>
            <a:pPr lvl="1">
              <a:lnSpc>
                <a:spcPct val="80000"/>
              </a:lnSpc>
            </a:pPr>
            <a:r>
              <a:rPr lang="en-US" sz="1800" b="1">
                <a:solidFill>
                  <a:srgbClr val="FF0000"/>
                </a:solidFill>
              </a:rPr>
              <a:t>working near overhead lines - electricity can flash to objects within 10-15m of lines </a:t>
            </a:r>
          </a:p>
          <a:p>
            <a:pPr lvl="1">
              <a:lnSpc>
                <a:spcPct val="80000"/>
              </a:lnSpc>
            </a:pPr>
            <a:r>
              <a:rPr lang="en-US" sz="1800" b="1">
                <a:solidFill>
                  <a:srgbClr val="FF0000"/>
                </a:solidFill>
              </a:rPr>
              <a:t>working on live equipment </a:t>
            </a:r>
          </a:p>
          <a:p>
            <a:pPr>
              <a:lnSpc>
                <a:spcPct val="80000"/>
              </a:lnSpc>
            </a:pPr>
            <a:endParaRPr lang="en-US" sz="2000" b="1">
              <a:solidFill>
                <a:srgbClr val="FF0000"/>
              </a:solidFill>
            </a:endParaRPr>
          </a:p>
        </p:txBody>
      </p:sp>
    </p:spTree>
    <p:extLst>
      <p:ext uri="{BB962C8B-B14F-4D97-AF65-F5344CB8AC3E}">
        <p14:creationId xmlns:p14="http://schemas.microsoft.com/office/powerpoint/2010/main" val="1261667649"/>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blinds(horizontal)">
                                      <p:cBhvr>
                                        <p:cTn id="7" dur="500"/>
                                        <p:tgtEl>
                                          <p:spTgt spid="44035">
                                            <p:txEl>
                                              <p:pRg st="0" end="0"/>
                                            </p:txEl>
                                          </p:spTgt>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4035">
                                            <p:txEl>
                                              <p:pRg st="1" end="1"/>
                                            </p:txEl>
                                          </p:spTgt>
                                        </p:tgtEl>
                                        <p:attrNameLst>
                                          <p:attrName>style.visibility</p:attrName>
                                        </p:attrNameLst>
                                      </p:cBhvr>
                                      <p:to>
                                        <p:strVal val="visible"/>
                                      </p:to>
                                    </p:set>
                                    <p:animEffect transition="in" filter="blinds(horizontal)">
                                      <p:cBhvr>
                                        <p:cTn id="11" dur="500"/>
                                        <p:tgtEl>
                                          <p:spTgt spid="44035">
                                            <p:txEl>
                                              <p:pRg st="1" end="1"/>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44035">
                                            <p:txEl>
                                              <p:pRg st="2" end="2"/>
                                            </p:txEl>
                                          </p:spTgt>
                                        </p:tgtEl>
                                        <p:attrNameLst>
                                          <p:attrName>style.visibility</p:attrName>
                                        </p:attrNameLst>
                                      </p:cBhvr>
                                      <p:to>
                                        <p:strVal val="visible"/>
                                      </p:to>
                                    </p:set>
                                    <p:animEffect transition="in" filter="blinds(horizontal)">
                                      <p:cBhvr>
                                        <p:cTn id="15" dur="500"/>
                                        <p:tgtEl>
                                          <p:spTgt spid="44035">
                                            <p:txEl>
                                              <p:pRg st="2" end="2"/>
                                            </p:txEl>
                                          </p:spTgt>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44035">
                                            <p:txEl>
                                              <p:pRg st="3" end="3"/>
                                            </p:txEl>
                                          </p:spTgt>
                                        </p:tgtEl>
                                        <p:attrNameLst>
                                          <p:attrName>style.visibility</p:attrName>
                                        </p:attrNameLst>
                                      </p:cBhvr>
                                      <p:to>
                                        <p:strVal val="visible"/>
                                      </p:to>
                                    </p:set>
                                    <p:animEffect transition="in" filter="blinds(horizontal)">
                                      <p:cBhvr>
                                        <p:cTn id="19" dur="500"/>
                                        <p:tgtEl>
                                          <p:spTgt spid="44035">
                                            <p:txEl>
                                              <p:pRg st="3" end="3"/>
                                            </p:txEl>
                                          </p:spTgt>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44035">
                                            <p:txEl>
                                              <p:pRg st="4" end="4"/>
                                            </p:txEl>
                                          </p:spTgt>
                                        </p:tgtEl>
                                        <p:attrNameLst>
                                          <p:attrName>style.visibility</p:attrName>
                                        </p:attrNameLst>
                                      </p:cBhvr>
                                      <p:to>
                                        <p:strVal val="visible"/>
                                      </p:to>
                                    </p:set>
                                    <p:animEffect transition="in" filter="blinds(horizontal)">
                                      <p:cBhvr>
                                        <p:cTn id="23" dur="500"/>
                                        <p:tgtEl>
                                          <p:spTgt spid="44035">
                                            <p:txEl>
                                              <p:pRg st="4" end="4"/>
                                            </p:txEl>
                                          </p:spTgt>
                                        </p:tgtEl>
                                      </p:cBhvr>
                                    </p:animEffect>
                                  </p:childTnLst>
                                </p:cTn>
                              </p:par>
                            </p:childTnLst>
                          </p:cTn>
                        </p:par>
                        <p:par>
                          <p:cTn id="24" fill="hold" nodeType="afterGroup">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44035">
                                            <p:txEl>
                                              <p:pRg st="5" end="5"/>
                                            </p:txEl>
                                          </p:spTgt>
                                        </p:tgtEl>
                                        <p:attrNameLst>
                                          <p:attrName>style.visibility</p:attrName>
                                        </p:attrNameLst>
                                      </p:cBhvr>
                                      <p:to>
                                        <p:strVal val="visible"/>
                                      </p:to>
                                    </p:set>
                                    <p:animEffect transition="in" filter="blinds(horizontal)">
                                      <p:cBhvr>
                                        <p:cTn id="27" dur="500"/>
                                        <p:tgtEl>
                                          <p:spTgt spid="44035">
                                            <p:txEl>
                                              <p:pRg st="5" end="5"/>
                                            </p:txEl>
                                          </p:spTgt>
                                        </p:tgtEl>
                                      </p:cBhvr>
                                    </p:animEffect>
                                  </p:childTnLst>
                                </p:cTn>
                              </p:par>
                            </p:childTnLst>
                          </p:cTn>
                        </p:par>
                        <p:par>
                          <p:cTn id="28" fill="hold" nodeType="afterGroup">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44035">
                                            <p:txEl>
                                              <p:pRg st="6" end="6"/>
                                            </p:txEl>
                                          </p:spTgt>
                                        </p:tgtEl>
                                        <p:attrNameLst>
                                          <p:attrName>style.visibility</p:attrName>
                                        </p:attrNameLst>
                                      </p:cBhvr>
                                      <p:to>
                                        <p:strVal val="visible"/>
                                      </p:to>
                                    </p:set>
                                    <p:animEffect transition="in" filter="blinds(horizontal)">
                                      <p:cBhvr>
                                        <p:cTn id="31" dur="500"/>
                                        <p:tgtEl>
                                          <p:spTgt spid="44035">
                                            <p:txEl>
                                              <p:pRg st="6" end="6"/>
                                            </p:txEl>
                                          </p:spTgt>
                                        </p:tgtEl>
                                      </p:cBhvr>
                                    </p:animEffect>
                                  </p:childTnLst>
                                </p:cTn>
                              </p:par>
                            </p:childTnLst>
                          </p:cTn>
                        </p:par>
                        <p:par>
                          <p:cTn id="32" fill="hold" nodeType="afterGroup">
                            <p:stCondLst>
                              <p:cond delay="3500"/>
                            </p:stCondLst>
                            <p:childTnLst>
                              <p:par>
                                <p:cTn id="33" presetID="3" presetClass="entr" presetSubtype="10" fill="hold" grpId="0" nodeType="afterEffect">
                                  <p:stCondLst>
                                    <p:cond delay="0"/>
                                  </p:stCondLst>
                                  <p:childTnLst>
                                    <p:set>
                                      <p:cBhvr>
                                        <p:cTn id="34" dur="1" fill="hold">
                                          <p:stCondLst>
                                            <p:cond delay="0"/>
                                          </p:stCondLst>
                                        </p:cTn>
                                        <p:tgtEl>
                                          <p:spTgt spid="44035">
                                            <p:txEl>
                                              <p:pRg st="7" end="7"/>
                                            </p:txEl>
                                          </p:spTgt>
                                        </p:tgtEl>
                                        <p:attrNameLst>
                                          <p:attrName>style.visibility</p:attrName>
                                        </p:attrNameLst>
                                      </p:cBhvr>
                                      <p:to>
                                        <p:strVal val="visible"/>
                                      </p:to>
                                    </p:set>
                                    <p:animEffect transition="in" filter="blinds(horizontal)">
                                      <p:cBhvr>
                                        <p:cTn id="35" dur="500"/>
                                        <p:tgtEl>
                                          <p:spTgt spid="44035">
                                            <p:txEl>
                                              <p:pRg st="7" end="7"/>
                                            </p:txEl>
                                          </p:spTgt>
                                        </p:tgtEl>
                                      </p:cBhvr>
                                    </p:animEffect>
                                  </p:childTnLst>
                                </p:cTn>
                              </p:par>
                            </p:childTnLst>
                          </p:cTn>
                        </p:par>
                        <p:par>
                          <p:cTn id="36" fill="hold" nodeType="afterGroup">
                            <p:stCondLst>
                              <p:cond delay="4000"/>
                            </p:stCondLst>
                            <p:childTnLst>
                              <p:par>
                                <p:cTn id="37" presetID="3" presetClass="entr" presetSubtype="10" fill="hold" grpId="0" nodeType="afterEffect">
                                  <p:stCondLst>
                                    <p:cond delay="0"/>
                                  </p:stCondLst>
                                  <p:childTnLst>
                                    <p:set>
                                      <p:cBhvr>
                                        <p:cTn id="38" dur="1" fill="hold">
                                          <p:stCondLst>
                                            <p:cond delay="0"/>
                                          </p:stCondLst>
                                        </p:cTn>
                                        <p:tgtEl>
                                          <p:spTgt spid="44035">
                                            <p:txEl>
                                              <p:pRg st="8" end="8"/>
                                            </p:txEl>
                                          </p:spTgt>
                                        </p:tgtEl>
                                        <p:attrNameLst>
                                          <p:attrName>style.visibility</p:attrName>
                                        </p:attrNameLst>
                                      </p:cBhvr>
                                      <p:to>
                                        <p:strVal val="visible"/>
                                      </p:to>
                                    </p:set>
                                    <p:animEffect transition="in" filter="blinds(horizontal)">
                                      <p:cBhvr>
                                        <p:cTn id="39" dur="500"/>
                                        <p:tgtEl>
                                          <p:spTgt spid="44035">
                                            <p:txEl>
                                              <p:pRg st="8" end="8"/>
                                            </p:txEl>
                                          </p:spTgt>
                                        </p:tgtEl>
                                      </p:cBhvr>
                                    </p:animEffect>
                                  </p:childTnLst>
                                </p:cTn>
                              </p:par>
                            </p:childTnLst>
                          </p:cTn>
                        </p:par>
                        <p:par>
                          <p:cTn id="40" fill="hold" nodeType="afterGroup">
                            <p:stCondLst>
                              <p:cond delay="4500"/>
                            </p:stCondLst>
                            <p:childTnLst>
                              <p:par>
                                <p:cTn id="41" presetID="3" presetClass="entr" presetSubtype="10" fill="hold" grpId="0" nodeType="afterEffect">
                                  <p:stCondLst>
                                    <p:cond delay="0"/>
                                  </p:stCondLst>
                                  <p:childTnLst>
                                    <p:set>
                                      <p:cBhvr>
                                        <p:cTn id="42" dur="1" fill="hold">
                                          <p:stCondLst>
                                            <p:cond delay="0"/>
                                          </p:stCondLst>
                                        </p:cTn>
                                        <p:tgtEl>
                                          <p:spTgt spid="44035">
                                            <p:txEl>
                                              <p:pRg st="9" end="9"/>
                                            </p:txEl>
                                          </p:spTgt>
                                        </p:tgtEl>
                                        <p:attrNameLst>
                                          <p:attrName>style.visibility</p:attrName>
                                        </p:attrNameLst>
                                      </p:cBhvr>
                                      <p:to>
                                        <p:strVal val="visible"/>
                                      </p:to>
                                    </p:set>
                                    <p:animEffect transition="in" filter="blinds(horizontal)">
                                      <p:cBhvr>
                                        <p:cTn id="43" dur="500"/>
                                        <p:tgtEl>
                                          <p:spTgt spid="44035">
                                            <p:txEl>
                                              <p:pRg st="9" end="9"/>
                                            </p:txEl>
                                          </p:spTgt>
                                        </p:tgtEl>
                                      </p:cBhvr>
                                    </p:animEffect>
                                  </p:childTnLst>
                                </p:cTn>
                              </p:par>
                            </p:childTnLst>
                          </p:cTn>
                        </p:par>
                        <p:par>
                          <p:cTn id="44" fill="hold" nodeType="afterGroup">
                            <p:stCondLst>
                              <p:cond delay="5000"/>
                            </p:stCondLst>
                            <p:childTnLst>
                              <p:par>
                                <p:cTn id="45" presetID="3" presetClass="entr" presetSubtype="10" fill="hold" grpId="0" nodeType="afterEffect">
                                  <p:stCondLst>
                                    <p:cond delay="0"/>
                                  </p:stCondLst>
                                  <p:childTnLst>
                                    <p:set>
                                      <p:cBhvr>
                                        <p:cTn id="46" dur="1" fill="hold">
                                          <p:stCondLst>
                                            <p:cond delay="0"/>
                                          </p:stCondLst>
                                        </p:cTn>
                                        <p:tgtEl>
                                          <p:spTgt spid="44035">
                                            <p:txEl>
                                              <p:pRg st="10" end="10"/>
                                            </p:txEl>
                                          </p:spTgt>
                                        </p:tgtEl>
                                        <p:attrNameLst>
                                          <p:attrName>style.visibility</p:attrName>
                                        </p:attrNameLst>
                                      </p:cBhvr>
                                      <p:to>
                                        <p:strVal val="visible"/>
                                      </p:to>
                                    </p:set>
                                    <p:animEffect transition="in" filter="blinds(horizontal)">
                                      <p:cBhvr>
                                        <p:cTn id="47" dur="500"/>
                                        <p:tgtEl>
                                          <p:spTgt spid="44035">
                                            <p:txEl>
                                              <p:pRg st="10" end="10"/>
                                            </p:txEl>
                                          </p:spTgt>
                                        </p:tgtEl>
                                      </p:cBhvr>
                                    </p:animEffect>
                                  </p:childTnLst>
                                </p:cTn>
                              </p:par>
                            </p:childTnLst>
                          </p:cTn>
                        </p:par>
                        <p:par>
                          <p:cTn id="48" fill="hold" nodeType="afterGroup">
                            <p:stCondLst>
                              <p:cond delay="5500"/>
                            </p:stCondLst>
                            <p:childTnLst>
                              <p:par>
                                <p:cTn id="49" presetID="3" presetClass="entr" presetSubtype="10" fill="hold" grpId="0" nodeType="afterEffect">
                                  <p:stCondLst>
                                    <p:cond delay="0"/>
                                  </p:stCondLst>
                                  <p:childTnLst>
                                    <p:set>
                                      <p:cBhvr>
                                        <p:cTn id="50" dur="1" fill="hold">
                                          <p:stCondLst>
                                            <p:cond delay="0"/>
                                          </p:stCondLst>
                                        </p:cTn>
                                        <p:tgtEl>
                                          <p:spTgt spid="44035">
                                            <p:txEl>
                                              <p:pRg st="11" end="11"/>
                                            </p:txEl>
                                          </p:spTgt>
                                        </p:tgtEl>
                                        <p:attrNameLst>
                                          <p:attrName>style.visibility</p:attrName>
                                        </p:attrNameLst>
                                      </p:cBhvr>
                                      <p:to>
                                        <p:strVal val="visible"/>
                                      </p:to>
                                    </p:set>
                                    <p:animEffect transition="in" filter="blinds(horizontal)">
                                      <p:cBhvr>
                                        <p:cTn id="51" dur="500"/>
                                        <p:tgtEl>
                                          <p:spTgt spid="44035">
                                            <p:txEl>
                                              <p:pRg st="11" end="11"/>
                                            </p:txEl>
                                          </p:spTgt>
                                        </p:tgtEl>
                                      </p:cBhvr>
                                    </p:animEffect>
                                  </p:childTnLst>
                                </p:cTn>
                              </p:par>
                            </p:childTnLst>
                          </p:cTn>
                        </p:par>
                        <p:par>
                          <p:cTn id="52" fill="hold" nodeType="afterGroup">
                            <p:stCondLst>
                              <p:cond delay="6000"/>
                            </p:stCondLst>
                            <p:childTnLst>
                              <p:par>
                                <p:cTn id="53" presetID="3" presetClass="entr" presetSubtype="10" fill="hold" grpId="0" nodeType="afterEffect">
                                  <p:stCondLst>
                                    <p:cond delay="0"/>
                                  </p:stCondLst>
                                  <p:childTnLst>
                                    <p:set>
                                      <p:cBhvr>
                                        <p:cTn id="54" dur="1" fill="hold">
                                          <p:stCondLst>
                                            <p:cond delay="0"/>
                                          </p:stCondLst>
                                        </p:cTn>
                                        <p:tgtEl>
                                          <p:spTgt spid="44035">
                                            <p:txEl>
                                              <p:pRg st="12" end="12"/>
                                            </p:txEl>
                                          </p:spTgt>
                                        </p:tgtEl>
                                        <p:attrNameLst>
                                          <p:attrName>style.visibility</p:attrName>
                                        </p:attrNameLst>
                                      </p:cBhvr>
                                      <p:to>
                                        <p:strVal val="visible"/>
                                      </p:to>
                                    </p:set>
                                    <p:animEffect transition="in" filter="blinds(horizontal)">
                                      <p:cBhvr>
                                        <p:cTn id="55" dur="500"/>
                                        <p:tgtEl>
                                          <p:spTgt spid="44035">
                                            <p:txEl>
                                              <p:pRg st="12" end="12"/>
                                            </p:txEl>
                                          </p:spTgt>
                                        </p:tgtEl>
                                      </p:cBhvr>
                                    </p:animEffect>
                                  </p:childTnLst>
                                </p:cTn>
                              </p:par>
                            </p:childTnLst>
                          </p:cTn>
                        </p:par>
                        <p:par>
                          <p:cTn id="56" fill="hold" nodeType="afterGroup">
                            <p:stCondLst>
                              <p:cond delay="6500"/>
                            </p:stCondLst>
                            <p:childTnLst>
                              <p:par>
                                <p:cTn id="57" presetID="3" presetClass="entr" presetSubtype="10" fill="hold" grpId="0" nodeType="afterEffect">
                                  <p:stCondLst>
                                    <p:cond delay="0"/>
                                  </p:stCondLst>
                                  <p:childTnLst>
                                    <p:set>
                                      <p:cBhvr>
                                        <p:cTn id="58" dur="1" fill="hold">
                                          <p:stCondLst>
                                            <p:cond delay="0"/>
                                          </p:stCondLst>
                                        </p:cTn>
                                        <p:tgtEl>
                                          <p:spTgt spid="44035">
                                            <p:txEl>
                                              <p:pRg st="13" end="13"/>
                                            </p:txEl>
                                          </p:spTgt>
                                        </p:tgtEl>
                                        <p:attrNameLst>
                                          <p:attrName>style.visibility</p:attrName>
                                        </p:attrNameLst>
                                      </p:cBhvr>
                                      <p:to>
                                        <p:strVal val="visible"/>
                                      </p:to>
                                    </p:set>
                                    <p:animEffect transition="in" filter="blinds(horizontal)">
                                      <p:cBhvr>
                                        <p:cTn id="59" dur="500"/>
                                        <p:tgtEl>
                                          <p:spTgt spid="44035">
                                            <p:txEl>
                                              <p:pRg st="13" end="13"/>
                                            </p:txEl>
                                          </p:spTgt>
                                        </p:tgtEl>
                                      </p:cBhvr>
                                    </p:animEffect>
                                  </p:childTnLst>
                                </p:cTn>
                              </p:par>
                            </p:childTnLst>
                          </p:cTn>
                        </p:par>
                        <p:par>
                          <p:cTn id="60" fill="hold" nodeType="afterGroup">
                            <p:stCondLst>
                              <p:cond delay="7000"/>
                            </p:stCondLst>
                            <p:childTnLst>
                              <p:par>
                                <p:cTn id="61" presetID="3" presetClass="entr" presetSubtype="10" fill="hold" grpId="0" nodeType="afterEffect">
                                  <p:stCondLst>
                                    <p:cond delay="0"/>
                                  </p:stCondLst>
                                  <p:childTnLst>
                                    <p:set>
                                      <p:cBhvr>
                                        <p:cTn id="62" dur="1" fill="hold">
                                          <p:stCondLst>
                                            <p:cond delay="0"/>
                                          </p:stCondLst>
                                        </p:cTn>
                                        <p:tgtEl>
                                          <p:spTgt spid="44035">
                                            <p:txEl>
                                              <p:pRg st="14" end="14"/>
                                            </p:txEl>
                                          </p:spTgt>
                                        </p:tgtEl>
                                        <p:attrNameLst>
                                          <p:attrName>style.visibility</p:attrName>
                                        </p:attrNameLst>
                                      </p:cBhvr>
                                      <p:to>
                                        <p:strVal val="visible"/>
                                      </p:to>
                                    </p:set>
                                    <p:animEffect transition="in" filter="blinds(horizontal)">
                                      <p:cBhvr>
                                        <p:cTn id="63" dur="500"/>
                                        <p:tgtEl>
                                          <p:spTgt spid="44035">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4"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5058" name="Rectangle 2"/>
          <p:cNvSpPr>
            <a:spLocks noGrp="1" noChangeArrowheads="1"/>
          </p:cNvSpPr>
          <p:nvPr>
            <p:ph type="title"/>
          </p:nvPr>
        </p:nvSpPr>
        <p:spPr/>
        <p:txBody>
          <a:bodyPr>
            <a:normAutofit fontScale="90000"/>
          </a:bodyPr>
          <a:lstStyle/>
          <a:p>
            <a:r>
              <a:rPr lang="en-US" sz="4000" b="1">
                <a:solidFill>
                  <a:schemeClr val="bg1"/>
                </a:solidFill>
              </a:rPr>
              <a:t>The most common feature of electrical accidents</a:t>
            </a:r>
          </a:p>
        </p:txBody>
      </p:sp>
      <p:sp>
        <p:nvSpPr>
          <p:cNvPr id="45059" name="Rectangle 3"/>
          <p:cNvSpPr>
            <a:spLocks noGrp="1" noChangeArrowheads="1"/>
          </p:cNvSpPr>
          <p:nvPr>
            <p:ph type="body" idx="1"/>
          </p:nvPr>
        </p:nvSpPr>
        <p:spPr/>
        <p:txBody>
          <a:bodyPr/>
          <a:lstStyle/>
          <a:p>
            <a:pPr>
              <a:buFontTx/>
              <a:buNone/>
            </a:pPr>
            <a:r>
              <a:rPr lang="en-US" sz="2800"/>
              <a:t>Is the presence of live parts or live conductors in the work area. To eliminate the hazard of shock or burns: </a:t>
            </a:r>
          </a:p>
          <a:p>
            <a:pPr lvl="1"/>
            <a:r>
              <a:rPr lang="en-US" sz="2400"/>
              <a:t>switch off the supply </a:t>
            </a:r>
          </a:p>
          <a:p>
            <a:pPr lvl="1"/>
            <a:r>
              <a:rPr lang="en-US" sz="2400"/>
              <a:t>isolate and tag the supply </a:t>
            </a:r>
          </a:p>
          <a:p>
            <a:pPr lvl="1"/>
            <a:r>
              <a:rPr lang="en-US" sz="2400"/>
              <a:t>prove the supply is dead by testing it with an approved testing instrument </a:t>
            </a:r>
          </a:p>
          <a:p>
            <a:pPr>
              <a:buFontTx/>
              <a:buNone/>
            </a:pPr>
            <a:r>
              <a:rPr lang="en-US" sz="2800"/>
              <a:t>Wherever practicable disconnect or isolate and tag the power before working on equipment.</a:t>
            </a:r>
            <a:br>
              <a:rPr lang="en-US" sz="2800"/>
            </a:br>
            <a:r>
              <a:rPr lang="en-US" sz="2800"/>
              <a:t>Stay alive by working dead!</a:t>
            </a:r>
          </a:p>
        </p:txBody>
      </p:sp>
    </p:spTree>
    <p:extLst>
      <p:ext uri="{BB962C8B-B14F-4D97-AF65-F5344CB8AC3E}">
        <p14:creationId xmlns:p14="http://schemas.microsoft.com/office/powerpoint/2010/main" val="1236858368"/>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to="" calcmode="lin" valueType="num">
                                      <p:cBhvr>
                                        <p:cTn id="7" dur="1" fill="hold"/>
                                        <p:tgtEl>
                                          <p:spTgt spid="45059">
                                            <p:txEl>
                                              <p:pRg st="0" end="0"/>
                                            </p:txEl>
                                          </p:spTgt>
                                        </p:tgtEl>
                                        <p:attrNameLst>
                                          <p:attrName/>
                                        </p:attrNameLst>
                                      </p:cBhvr>
                                    </p:anim>
                                  </p:child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45059">
                                            <p:txEl>
                                              <p:pRg st="1" end="1"/>
                                            </p:txEl>
                                          </p:spTgt>
                                        </p:tgtEl>
                                        <p:attrNameLst>
                                          <p:attrName>style.visibility</p:attrName>
                                        </p:attrNameLst>
                                      </p:cBhvr>
                                      <p:to>
                                        <p:strVal val="visible"/>
                                      </p:to>
                                    </p:set>
                                    <p:anim to="" calcmode="lin" valueType="num">
                                      <p:cBhvr>
                                        <p:cTn id="11" dur="1" fill="hold"/>
                                        <p:tgtEl>
                                          <p:spTgt spid="45059">
                                            <p:txEl>
                                              <p:pRg st="1" end="1"/>
                                            </p:txEl>
                                          </p:spTgt>
                                        </p:tgtEl>
                                        <p:attrNameLst>
                                          <p:attrName/>
                                        </p:attrNameLst>
                                      </p:cBhvr>
                                    </p:anim>
                                  </p:childTnLst>
                                </p:cTn>
                              </p:par>
                            </p:childTnLst>
                          </p:cTn>
                        </p:par>
                        <p:par>
                          <p:cTn id="12" fill="hold" nodeType="afterGroup">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45059">
                                            <p:txEl>
                                              <p:pRg st="2" end="2"/>
                                            </p:txEl>
                                          </p:spTgt>
                                        </p:tgtEl>
                                        <p:attrNameLst>
                                          <p:attrName>style.visibility</p:attrName>
                                        </p:attrNameLst>
                                      </p:cBhvr>
                                      <p:to>
                                        <p:strVal val="visible"/>
                                      </p:to>
                                    </p:set>
                                    <p:anim to="" calcmode="lin" valueType="num">
                                      <p:cBhvr>
                                        <p:cTn id="15" dur="1" fill="hold"/>
                                        <p:tgtEl>
                                          <p:spTgt spid="45059">
                                            <p:txEl>
                                              <p:pRg st="2" end="2"/>
                                            </p:txEl>
                                          </p:spTgt>
                                        </p:tgtEl>
                                        <p:attrNameLst>
                                          <p:attrName/>
                                        </p:attrNameLst>
                                      </p:cBhvr>
                                    </p:anim>
                                  </p:childTnLst>
                                </p:cTn>
                              </p:par>
                            </p:childTnLst>
                          </p:cTn>
                        </p:par>
                        <p:par>
                          <p:cTn id="16" fill="hold" nodeType="afterGroup">
                            <p:stCondLst>
                              <p:cond delay="0"/>
                            </p:stCondLst>
                            <p:childTnLst>
                              <p:par>
                                <p:cTn id="17" presetID="24" presetClass="entr" presetSubtype="0" fill="hold" grpId="0" nodeType="afterEffect">
                                  <p:stCondLst>
                                    <p:cond delay="0"/>
                                  </p:stCondLst>
                                  <p:childTnLst>
                                    <p:set>
                                      <p:cBhvr>
                                        <p:cTn id="18" dur="1" fill="hold">
                                          <p:stCondLst>
                                            <p:cond delay="0"/>
                                          </p:stCondLst>
                                        </p:cTn>
                                        <p:tgtEl>
                                          <p:spTgt spid="45059">
                                            <p:txEl>
                                              <p:pRg st="3" end="3"/>
                                            </p:txEl>
                                          </p:spTgt>
                                        </p:tgtEl>
                                        <p:attrNameLst>
                                          <p:attrName>style.visibility</p:attrName>
                                        </p:attrNameLst>
                                      </p:cBhvr>
                                      <p:to>
                                        <p:strVal val="visible"/>
                                      </p:to>
                                    </p:set>
                                    <p:anim to="" calcmode="lin" valueType="num">
                                      <p:cBhvr>
                                        <p:cTn id="19" dur="1" fill="hold"/>
                                        <p:tgtEl>
                                          <p:spTgt spid="45059">
                                            <p:txEl>
                                              <p:pRg st="3" end="3"/>
                                            </p:txEl>
                                          </p:spTgt>
                                        </p:tgtEl>
                                        <p:attrNameLst>
                                          <p:attrName/>
                                        </p:attrNameLst>
                                      </p:cBhvr>
                                    </p:anim>
                                  </p:childTnLst>
                                </p:cTn>
                              </p:par>
                            </p:childTnLst>
                          </p:cTn>
                        </p:par>
                        <p:par>
                          <p:cTn id="20" fill="hold" nodeType="afterGroup">
                            <p:stCondLst>
                              <p:cond delay="0"/>
                            </p:stCondLst>
                            <p:childTnLst>
                              <p:par>
                                <p:cTn id="21" presetID="24" presetClass="entr" presetSubtype="0" fill="hold" grpId="0" nodeType="afterEffect">
                                  <p:stCondLst>
                                    <p:cond delay="0"/>
                                  </p:stCondLst>
                                  <p:childTnLst>
                                    <p:set>
                                      <p:cBhvr>
                                        <p:cTn id="22" dur="1" fill="hold">
                                          <p:stCondLst>
                                            <p:cond delay="0"/>
                                          </p:stCondLst>
                                        </p:cTn>
                                        <p:tgtEl>
                                          <p:spTgt spid="45059">
                                            <p:txEl>
                                              <p:pRg st="4" end="4"/>
                                            </p:txEl>
                                          </p:spTgt>
                                        </p:tgtEl>
                                        <p:attrNameLst>
                                          <p:attrName>style.visibility</p:attrName>
                                        </p:attrNameLst>
                                      </p:cBhvr>
                                      <p:to>
                                        <p:strVal val="visible"/>
                                      </p:to>
                                    </p:set>
                                    <p:anim to="" calcmode="lin" valueType="num">
                                      <p:cBhvr>
                                        <p:cTn id="23" dur="1" fill="hold"/>
                                        <p:tgtEl>
                                          <p:spTgt spid="45059">
                                            <p:txEl>
                                              <p:pRg st="4" end="4"/>
                                            </p:txEl>
                                          </p:spTgt>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45058"/>
                                        </p:tgtEl>
                                        <p:attrNameLst>
                                          <p:attrName>style.visibility</p:attrName>
                                        </p:attrNameLst>
                                      </p:cBhvr>
                                      <p:to>
                                        <p:strVal val="visible"/>
                                      </p:to>
                                    </p:set>
                                    <p:anim to="" calcmode="lin" valueType="num">
                                      <p:cBhvr>
                                        <p:cTn id="26" dur="1" fill="hold"/>
                                        <p:tgtEl>
                                          <p:spTgt spid="4505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5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4" name="Picture 4" descr="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34188"/>
          </a:xfrm>
          <a:prstGeom prst="rect">
            <a:avLst/>
          </a:prstGeom>
          <a:noFill/>
          <a:extLst>
            <a:ext uri="{909E8E84-426E-40DD-AFC4-6F175D3DCCD1}">
              <a14:hiddenFill xmlns:a14="http://schemas.microsoft.com/office/drawing/2010/main">
                <a:solidFill>
                  <a:srgbClr val="FFFFFF"/>
                </a:solidFill>
              </a14:hiddenFill>
            </a:ext>
          </a:extLst>
        </p:spPr>
      </p:pic>
      <p:sp>
        <p:nvSpPr>
          <p:cNvPr id="46082" name="Rectangle 2"/>
          <p:cNvSpPr>
            <a:spLocks noGrp="1" noChangeArrowheads="1"/>
          </p:cNvSpPr>
          <p:nvPr>
            <p:ph type="title"/>
          </p:nvPr>
        </p:nvSpPr>
        <p:spPr/>
        <p:txBody>
          <a:bodyPr>
            <a:normAutofit fontScale="90000"/>
          </a:bodyPr>
          <a:lstStyle/>
          <a:p>
            <a:r>
              <a:rPr lang="en-US" sz="4000" b="1">
                <a:solidFill>
                  <a:srgbClr val="FF9900"/>
                </a:solidFill>
              </a:rPr>
              <a:t>What are the most common dangers of electricity?</a:t>
            </a:r>
          </a:p>
        </p:txBody>
      </p:sp>
      <p:sp>
        <p:nvSpPr>
          <p:cNvPr id="46083" name="Rectangle 3"/>
          <p:cNvSpPr>
            <a:spLocks noGrp="1" noChangeArrowheads="1"/>
          </p:cNvSpPr>
          <p:nvPr>
            <p:ph type="body" idx="1"/>
          </p:nvPr>
        </p:nvSpPr>
        <p:spPr>
          <a:xfrm>
            <a:off x="228600" y="1600200"/>
            <a:ext cx="8610600" cy="5029200"/>
          </a:xfrm>
        </p:spPr>
        <p:txBody>
          <a:bodyPr/>
          <a:lstStyle/>
          <a:p>
            <a:pPr>
              <a:lnSpc>
                <a:spcPct val="80000"/>
              </a:lnSpc>
              <a:buFontTx/>
              <a:buNone/>
            </a:pPr>
            <a:r>
              <a:rPr lang="en-US" sz="2000" b="1">
                <a:solidFill>
                  <a:srgbClr val="FF9900"/>
                </a:solidFill>
              </a:rPr>
              <a:t>The electricity in your home is dangerous. Many people have had an electric shock at some time or another without lasting injury but this does not show immunity, merely the unpredictable nature of electricity shocks. Slightly different circumstances could have resulted in death. It can easily kill people especially if you are young, old or sick. This is why all the wiring in a house has different forms of protection and is generally built into the walls, ceilings and floors.</a:t>
            </a:r>
            <a:r>
              <a:rPr lang="en-US" sz="1800" b="1">
                <a:solidFill>
                  <a:srgbClr val="FF9900"/>
                </a:solidFill>
              </a:rPr>
              <a:t> </a:t>
            </a:r>
          </a:p>
          <a:p>
            <a:pPr lvl="1">
              <a:lnSpc>
                <a:spcPct val="80000"/>
              </a:lnSpc>
            </a:pPr>
            <a:r>
              <a:rPr lang="en-US" sz="1600" b="1">
                <a:solidFill>
                  <a:srgbClr val="FF9900"/>
                </a:solidFill>
              </a:rPr>
              <a:t>If you put something metal in a socket it could give you an electric shock.</a:t>
            </a:r>
          </a:p>
          <a:p>
            <a:pPr lvl="1">
              <a:lnSpc>
                <a:spcPct val="80000"/>
              </a:lnSpc>
            </a:pPr>
            <a:r>
              <a:rPr lang="en-US" sz="1600" b="1">
                <a:solidFill>
                  <a:srgbClr val="FF9900"/>
                </a:solidFill>
              </a:rPr>
              <a:t>Keep water and drinks away from electricity and never take electricity into the bathroom. If you have wet hands you should not touch electricity, you should wipe your hands because you could get an electric shock.</a:t>
            </a:r>
          </a:p>
          <a:p>
            <a:pPr lvl="1">
              <a:lnSpc>
                <a:spcPct val="80000"/>
              </a:lnSpc>
            </a:pPr>
            <a:r>
              <a:rPr lang="en-US" sz="1600" b="1">
                <a:solidFill>
                  <a:srgbClr val="FF9900"/>
                </a:solidFill>
              </a:rPr>
              <a:t>Do not let leads from electrical wires drag across the floor.</a:t>
            </a:r>
          </a:p>
          <a:p>
            <a:pPr lvl="1">
              <a:lnSpc>
                <a:spcPct val="80000"/>
              </a:lnSpc>
            </a:pPr>
            <a:r>
              <a:rPr lang="en-US" sz="1600" b="1">
                <a:solidFill>
                  <a:srgbClr val="FF9900"/>
                </a:solidFill>
              </a:rPr>
              <a:t>If you leave a light bulb on you can burn yourself because it can be very hot.</a:t>
            </a:r>
          </a:p>
          <a:p>
            <a:pPr lvl="1">
              <a:lnSpc>
                <a:spcPct val="80000"/>
              </a:lnSpc>
            </a:pPr>
            <a:r>
              <a:rPr lang="en-US" sz="1600" b="1">
                <a:solidFill>
                  <a:srgbClr val="FF9900"/>
                </a:solidFill>
              </a:rPr>
              <a:t>Do not put flammable materials on hot things as they could burn.</a:t>
            </a:r>
          </a:p>
          <a:p>
            <a:pPr lvl="1">
              <a:lnSpc>
                <a:spcPct val="80000"/>
              </a:lnSpc>
            </a:pPr>
            <a:r>
              <a:rPr lang="en-US" sz="1600" b="1">
                <a:solidFill>
                  <a:srgbClr val="FF9900"/>
                </a:solidFill>
              </a:rPr>
              <a:t>Never leave fire by electrical items.</a:t>
            </a:r>
          </a:p>
          <a:p>
            <a:pPr lvl="1">
              <a:lnSpc>
                <a:spcPct val="80000"/>
              </a:lnSpc>
            </a:pPr>
            <a:r>
              <a:rPr lang="en-US" sz="1600" b="1">
                <a:solidFill>
                  <a:srgbClr val="FF9900"/>
                </a:solidFill>
              </a:rPr>
              <a:t>Batteries are less dangerous than using plugs.</a:t>
            </a:r>
          </a:p>
          <a:p>
            <a:pPr lvl="1">
              <a:lnSpc>
                <a:spcPct val="80000"/>
              </a:lnSpc>
            </a:pPr>
            <a:r>
              <a:rPr lang="en-US" sz="1600" b="1">
                <a:solidFill>
                  <a:srgbClr val="FF9900"/>
                </a:solidFill>
              </a:rPr>
              <a:t>If you plug too many plugs just in one socket then it may get over heated and catch fire.</a:t>
            </a:r>
          </a:p>
        </p:txBody>
      </p:sp>
    </p:spTree>
    <p:extLst>
      <p:ext uri="{BB962C8B-B14F-4D97-AF65-F5344CB8AC3E}">
        <p14:creationId xmlns:p14="http://schemas.microsoft.com/office/powerpoint/2010/main" val="1253085016"/>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 to="" calcmode="lin" valueType="num">
                                      <p:cBhvr>
                                        <p:cTn id="7" dur="1" fill="hold"/>
                                        <p:tgtEl>
                                          <p:spTgt spid="46082"/>
                                        </p:tgtEl>
                                        <p:attrNameLst>
                                          <p:attrName/>
                                        </p:attrNameLst>
                                      </p:cBhvr>
                                    </p:anim>
                                  </p:child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46083">
                                            <p:txEl>
                                              <p:pRg st="0" end="0"/>
                                            </p:txEl>
                                          </p:spTgt>
                                        </p:tgtEl>
                                        <p:attrNameLst>
                                          <p:attrName>style.visibility</p:attrName>
                                        </p:attrNameLst>
                                      </p:cBhvr>
                                      <p:to>
                                        <p:strVal val="visible"/>
                                      </p:to>
                                    </p:set>
                                    <p:anim to="" calcmode="lin" valueType="num">
                                      <p:cBhvr>
                                        <p:cTn id="11" dur="1" fill="hold"/>
                                        <p:tgtEl>
                                          <p:spTgt spid="46083">
                                            <p:txEl>
                                              <p:pRg st="0" end="0"/>
                                            </p:txEl>
                                          </p:spTgt>
                                        </p:tgtEl>
                                        <p:attrNameLst>
                                          <p:attrName/>
                                        </p:attrNameLst>
                                      </p:cBhvr>
                                    </p:anim>
                                  </p:childTnLst>
                                </p:cTn>
                              </p:par>
                            </p:childTnLst>
                          </p:cTn>
                        </p:par>
                        <p:par>
                          <p:cTn id="12" fill="hold" nodeType="afterGroup">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46083">
                                            <p:txEl>
                                              <p:pRg st="1" end="1"/>
                                            </p:txEl>
                                          </p:spTgt>
                                        </p:tgtEl>
                                        <p:attrNameLst>
                                          <p:attrName>style.visibility</p:attrName>
                                        </p:attrNameLst>
                                      </p:cBhvr>
                                      <p:to>
                                        <p:strVal val="visible"/>
                                      </p:to>
                                    </p:set>
                                    <p:anim to="" calcmode="lin" valueType="num">
                                      <p:cBhvr>
                                        <p:cTn id="15" dur="1" fill="hold"/>
                                        <p:tgtEl>
                                          <p:spTgt spid="46083">
                                            <p:txEl>
                                              <p:pRg st="1" end="1"/>
                                            </p:txEl>
                                          </p:spTgt>
                                        </p:tgtEl>
                                        <p:attrNameLst>
                                          <p:attrName/>
                                        </p:attrNameLst>
                                      </p:cBhvr>
                                    </p:anim>
                                  </p:childTnLst>
                                </p:cTn>
                              </p:par>
                            </p:childTnLst>
                          </p:cTn>
                        </p:par>
                        <p:par>
                          <p:cTn id="16" fill="hold" nodeType="afterGroup">
                            <p:stCondLst>
                              <p:cond delay="0"/>
                            </p:stCondLst>
                            <p:childTnLst>
                              <p:par>
                                <p:cTn id="17" presetID="24" presetClass="entr" presetSubtype="0" fill="hold" grpId="0" nodeType="afterEffect">
                                  <p:stCondLst>
                                    <p:cond delay="0"/>
                                  </p:stCondLst>
                                  <p:childTnLst>
                                    <p:set>
                                      <p:cBhvr>
                                        <p:cTn id="18" dur="1" fill="hold">
                                          <p:stCondLst>
                                            <p:cond delay="0"/>
                                          </p:stCondLst>
                                        </p:cTn>
                                        <p:tgtEl>
                                          <p:spTgt spid="46083">
                                            <p:txEl>
                                              <p:pRg st="2" end="2"/>
                                            </p:txEl>
                                          </p:spTgt>
                                        </p:tgtEl>
                                        <p:attrNameLst>
                                          <p:attrName>style.visibility</p:attrName>
                                        </p:attrNameLst>
                                      </p:cBhvr>
                                      <p:to>
                                        <p:strVal val="visible"/>
                                      </p:to>
                                    </p:set>
                                    <p:anim to="" calcmode="lin" valueType="num">
                                      <p:cBhvr>
                                        <p:cTn id="19" dur="1" fill="hold"/>
                                        <p:tgtEl>
                                          <p:spTgt spid="46083">
                                            <p:txEl>
                                              <p:pRg st="2" end="2"/>
                                            </p:txEl>
                                          </p:spTgt>
                                        </p:tgtEl>
                                        <p:attrNameLst>
                                          <p:attrName/>
                                        </p:attrNameLst>
                                      </p:cBhvr>
                                    </p:anim>
                                  </p:childTnLst>
                                </p:cTn>
                              </p:par>
                            </p:childTnLst>
                          </p:cTn>
                        </p:par>
                        <p:par>
                          <p:cTn id="20" fill="hold" nodeType="afterGroup">
                            <p:stCondLst>
                              <p:cond delay="0"/>
                            </p:stCondLst>
                            <p:childTnLst>
                              <p:par>
                                <p:cTn id="21" presetID="24" presetClass="entr" presetSubtype="0" fill="hold" grpId="0" nodeType="afterEffect">
                                  <p:stCondLst>
                                    <p:cond delay="0"/>
                                  </p:stCondLst>
                                  <p:childTnLst>
                                    <p:set>
                                      <p:cBhvr>
                                        <p:cTn id="22" dur="1" fill="hold">
                                          <p:stCondLst>
                                            <p:cond delay="0"/>
                                          </p:stCondLst>
                                        </p:cTn>
                                        <p:tgtEl>
                                          <p:spTgt spid="46083">
                                            <p:txEl>
                                              <p:pRg st="3" end="3"/>
                                            </p:txEl>
                                          </p:spTgt>
                                        </p:tgtEl>
                                        <p:attrNameLst>
                                          <p:attrName>style.visibility</p:attrName>
                                        </p:attrNameLst>
                                      </p:cBhvr>
                                      <p:to>
                                        <p:strVal val="visible"/>
                                      </p:to>
                                    </p:set>
                                    <p:anim to="" calcmode="lin" valueType="num">
                                      <p:cBhvr>
                                        <p:cTn id="23" dur="1" fill="hold"/>
                                        <p:tgtEl>
                                          <p:spTgt spid="46083">
                                            <p:txEl>
                                              <p:pRg st="3" end="3"/>
                                            </p:txEl>
                                          </p:spTgt>
                                        </p:tgtEl>
                                        <p:attrNameLst>
                                          <p:attrName/>
                                        </p:attrNameLst>
                                      </p:cBhvr>
                                    </p:anim>
                                  </p:childTnLst>
                                </p:cTn>
                              </p:par>
                            </p:childTnLst>
                          </p:cTn>
                        </p:par>
                        <p:par>
                          <p:cTn id="24" fill="hold" nodeType="afterGroup">
                            <p:stCondLst>
                              <p:cond delay="0"/>
                            </p:stCondLst>
                            <p:childTnLst>
                              <p:par>
                                <p:cTn id="25" presetID="24" presetClass="entr" presetSubtype="0" fill="hold" grpId="0" nodeType="afterEffect">
                                  <p:stCondLst>
                                    <p:cond delay="0"/>
                                  </p:stCondLst>
                                  <p:childTnLst>
                                    <p:set>
                                      <p:cBhvr>
                                        <p:cTn id="26" dur="1" fill="hold">
                                          <p:stCondLst>
                                            <p:cond delay="0"/>
                                          </p:stCondLst>
                                        </p:cTn>
                                        <p:tgtEl>
                                          <p:spTgt spid="46083">
                                            <p:txEl>
                                              <p:pRg st="4" end="4"/>
                                            </p:txEl>
                                          </p:spTgt>
                                        </p:tgtEl>
                                        <p:attrNameLst>
                                          <p:attrName>style.visibility</p:attrName>
                                        </p:attrNameLst>
                                      </p:cBhvr>
                                      <p:to>
                                        <p:strVal val="visible"/>
                                      </p:to>
                                    </p:set>
                                    <p:anim to="" calcmode="lin" valueType="num">
                                      <p:cBhvr>
                                        <p:cTn id="27" dur="1" fill="hold"/>
                                        <p:tgtEl>
                                          <p:spTgt spid="46083">
                                            <p:txEl>
                                              <p:pRg st="4" end="4"/>
                                            </p:txEl>
                                          </p:spTgt>
                                        </p:tgtEl>
                                        <p:attrNameLst>
                                          <p:attrName/>
                                        </p:attrNameLst>
                                      </p:cBhvr>
                                    </p:anim>
                                  </p:childTnLst>
                                </p:cTn>
                              </p:par>
                            </p:childTnLst>
                          </p:cTn>
                        </p:par>
                        <p:par>
                          <p:cTn id="28" fill="hold" nodeType="afterGroup">
                            <p:stCondLst>
                              <p:cond delay="0"/>
                            </p:stCondLst>
                            <p:childTnLst>
                              <p:par>
                                <p:cTn id="29" presetID="24" presetClass="entr" presetSubtype="0" fill="hold" grpId="0" nodeType="afterEffect">
                                  <p:stCondLst>
                                    <p:cond delay="0"/>
                                  </p:stCondLst>
                                  <p:childTnLst>
                                    <p:set>
                                      <p:cBhvr>
                                        <p:cTn id="30" dur="1" fill="hold">
                                          <p:stCondLst>
                                            <p:cond delay="0"/>
                                          </p:stCondLst>
                                        </p:cTn>
                                        <p:tgtEl>
                                          <p:spTgt spid="46083">
                                            <p:txEl>
                                              <p:pRg st="5" end="5"/>
                                            </p:txEl>
                                          </p:spTgt>
                                        </p:tgtEl>
                                        <p:attrNameLst>
                                          <p:attrName>style.visibility</p:attrName>
                                        </p:attrNameLst>
                                      </p:cBhvr>
                                      <p:to>
                                        <p:strVal val="visible"/>
                                      </p:to>
                                    </p:set>
                                    <p:anim to="" calcmode="lin" valueType="num">
                                      <p:cBhvr>
                                        <p:cTn id="31" dur="1" fill="hold"/>
                                        <p:tgtEl>
                                          <p:spTgt spid="46083">
                                            <p:txEl>
                                              <p:pRg st="5" end="5"/>
                                            </p:txEl>
                                          </p:spTgt>
                                        </p:tgtEl>
                                        <p:attrNameLst>
                                          <p:attrName/>
                                        </p:attrNameLst>
                                      </p:cBhvr>
                                    </p:anim>
                                  </p:childTnLst>
                                </p:cTn>
                              </p:par>
                            </p:childTnLst>
                          </p:cTn>
                        </p:par>
                        <p:par>
                          <p:cTn id="32" fill="hold" nodeType="afterGroup">
                            <p:stCondLst>
                              <p:cond delay="0"/>
                            </p:stCondLst>
                            <p:childTnLst>
                              <p:par>
                                <p:cTn id="33" presetID="24" presetClass="entr" presetSubtype="0" fill="hold" grpId="0" nodeType="afterEffect">
                                  <p:stCondLst>
                                    <p:cond delay="0"/>
                                  </p:stCondLst>
                                  <p:childTnLst>
                                    <p:set>
                                      <p:cBhvr>
                                        <p:cTn id="34" dur="1" fill="hold">
                                          <p:stCondLst>
                                            <p:cond delay="0"/>
                                          </p:stCondLst>
                                        </p:cTn>
                                        <p:tgtEl>
                                          <p:spTgt spid="46083">
                                            <p:txEl>
                                              <p:pRg st="6" end="6"/>
                                            </p:txEl>
                                          </p:spTgt>
                                        </p:tgtEl>
                                        <p:attrNameLst>
                                          <p:attrName>style.visibility</p:attrName>
                                        </p:attrNameLst>
                                      </p:cBhvr>
                                      <p:to>
                                        <p:strVal val="visible"/>
                                      </p:to>
                                    </p:set>
                                    <p:anim to="" calcmode="lin" valueType="num">
                                      <p:cBhvr>
                                        <p:cTn id="35" dur="1" fill="hold"/>
                                        <p:tgtEl>
                                          <p:spTgt spid="46083">
                                            <p:txEl>
                                              <p:pRg st="6" end="6"/>
                                            </p:txEl>
                                          </p:spTgt>
                                        </p:tgtEl>
                                        <p:attrNameLst>
                                          <p:attrName/>
                                        </p:attrNameLst>
                                      </p:cBhvr>
                                    </p:anim>
                                  </p:childTnLst>
                                </p:cTn>
                              </p:par>
                            </p:childTnLst>
                          </p:cTn>
                        </p:par>
                        <p:par>
                          <p:cTn id="36" fill="hold" nodeType="afterGroup">
                            <p:stCondLst>
                              <p:cond delay="0"/>
                            </p:stCondLst>
                            <p:childTnLst>
                              <p:par>
                                <p:cTn id="37" presetID="24" presetClass="entr" presetSubtype="0" fill="hold" grpId="0" nodeType="afterEffect">
                                  <p:stCondLst>
                                    <p:cond delay="0"/>
                                  </p:stCondLst>
                                  <p:childTnLst>
                                    <p:set>
                                      <p:cBhvr>
                                        <p:cTn id="38" dur="1" fill="hold">
                                          <p:stCondLst>
                                            <p:cond delay="0"/>
                                          </p:stCondLst>
                                        </p:cTn>
                                        <p:tgtEl>
                                          <p:spTgt spid="46083">
                                            <p:txEl>
                                              <p:pRg st="7" end="7"/>
                                            </p:txEl>
                                          </p:spTgt>
                                        </p:tgtEl>
                                        <p:attrNameLst>
                                          <p:attrName>style.visibility</p:attrName>
                                        </p:attrNameLst>
                                      </p:cBhvr>
                                      <p:to>
                                        <p:strVal val="visible"/>
                                      </p:to>
                                    </p:set>
                                    <p:anim to="" calcmode="lin" valueType="num">
                                      <p:cBhvr>
                                        <p:cTn id="39" dur="1" fill="hold"/>
                                        <p:tgtEl>
                                          <p:spTgt spid="46083">
                                            <p:txEl>
                                              <p:pRg st="7" end="7"/>
                                            </p:txEl>
                                          </p:spTgt>
                                        </p:tgtEl>
                                        <p:attrNameLst>
                                          <p:attrName/>
                                        </p:attrNameLst>
                                      </p:cBhvr>
                                    </p:anim>
                                  </p:childTnLst>
                                </p:cTn>
                              </p:par>
                            </p:childTnLst>
                          </p:cTn>
                        </p:par>
                        <p:par>
                          <p:cTn id="40" fill="hold" nodeType="afterGroup">
                            <p:stCondLst>
                              <p:cond delay="0"/>
                            </p:stCondLst>
                            <p:childTnLst>
                              <p:par>
                                <p:cTn id="41" presetID="24" presetClass="entr" presetSubtype="0" fill="hold" grpId="0" nodeType="afterEffect">
                                  <p:stCondLst>
                                    <p:cond delay="0"/>
                                  </p:stCondLst>
                                  <p:childTnLst>
                                    <p:set>
                                      <p:cBhvr>
                                        <p:cTn id="42" dur="1" fill="hold">
                                          <p:stCondLst>
                                            <p:cond delay="0"/>
                                          </p:stCondLst>
                                        </p:cTn>
                                        <p:tgtEl>
                                          <p:spTgt spid="46083">
                                            <p:txEl>
                                              <p:pRg st="8" end="8"/>
                                            </p:txEl>
                                          </p:spTgt>
                                        </p:tgtEl>
                                        <p:attrNameLst>
                                          <p:attrName>style.visibility</p:attrName>
                                        </p:attrNameLst>
                                      </p:cBhvr>
                                      <p:to>
                                        <p:strVal val="visible"/>
                                      </p:to>
                                    </p:set>
                                    <p:anim to="" calcmode="lin" valueType="num">
                                      <p:cBhvr>
                                        <p:cTn id="43" dur="1" fill="hold"/>
                                        <p:tgtEl>
                                          <p:spTgt spid="4608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4608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9" name="Picture 9" descr="Working with electric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5845" name="Rectangle 5"/>
          <p:cNvSpPr>
            <a:spLocks noGrp="1" noChangeArrowheads="1"/>
          </p:cNvSpPr>
          <p:nvPr>
            <p:ph type="title"/>
          </p:nvPr>
        </p:nvSpPr>
        <p:spPr/>
        <p:txBody>
          <a:bodyPr/>
          <a:lstStyle/>
          <a:p>
            <a:r>
              <a:rPr lang="en-US" b="1">
                <a:solidFill>
                  <a:srgbClr val="FF0000"/>
                </a:solidFill>
              </a:rPr>
              <a:t>DANGERS OF ELECTRICITY</a:t>
            </a:r>
          </a:p>
        </p:txBody>
      </p:sp>
      <p:sp>
        <p:nvSpPr>
          <p:cNvPr id="35846" name="Rectangle 6"/>
          <p:cNvSpPr>
            <a:spLocks noGrp="1" noChangeArrowheads="1"/>
          </p:cNvSpPr>
          <p:nvPr>
            <p:ph type="body" idx="1"/>
          </p:nvPr>
        </p:nvSpPr>
        <p:spPr>
          <a:xfrm>
            <a:off x="1600200" y="1905000"/>
            <a:ext cx="5943600" cy="2849563"/>
          </a:xfrm>
        </p:spPr>
        <p:txBody>
          <a:bodyPr/>
          <a:lstStyle/>
          <a:p>
            <a:pPr>
              <a:lnSpc>
                <a:spcPct val="90000"/>
              </a:lnSpc>
              <a:buFontTx/>
              <a:buNone/>
            </a:pPr>
            <a:r>
              <a:rPr lang="en-US" b="1"/>
              <a:t>Staying safe around electricity is everyone's responsibility. You should watch out for yourself, your friends and your family.</a:t>
            </a:r>
          </a:p>
        </p:txBody>
      </p:sp>
      <p:sp>
        <p:nvSpPr>
          <p:cNvPr id="35848" name="Rectangle 8"/>
          <p:cNvSpPr>
            <a:spLocks noChangeArrowheads="1"/>
          </p:cNvSpPr>
          <p:nvPr/>
        </p:nvSpPr>
        <p:spPr bwMode="auto">
          <a:xfrm>
            <a:off x="228600" y="4267200"/>
            <a:ext cx="86868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sz="2400">
                <a:solidFill>
                  <a:schemeClr val="bg1"/>
                </a:solidFill>
              </a:rPr>
              <a:t>Electricity is part of our everyday life - designed to provide us with a safe and reliable source of energy. Most of the time, electricity is our friend, but sometimes it can be dangerous. This happens when we're exposed to it in ways we were not meant to be. We can avoid these hazards by following some simple rules. </a:t>
            </a:r>
          </a:p>
        </p:txBody>
      </p:sp>
    </p:spTree>
    <p:extLst>
      <p:ext uri="{BB962C8B-B14F-4D97-AF65-F5344CB8AC3E}">
        <p14:creationId xmlns:p14="http://schemas.microsoft.com/office/powerpoint/2010/main" val="2677425624"/>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35845"/>
                                        </p:tgtEl>
                                        <p:attrNameLst>
                                          <p:attrName>style.visibility</p:attrName>
                                        </p:attrNameLst>
                                      </p:cBhvr>
                                      <p:to>
                                        <p:strVal val="visible"/>
                                      </p:to>
                                    </p:set>
                                    <p:animEffect transition="in" filter="strips(downLeft)">
                                      <p:cBhvr>
                                        <p:cTn id="7" dur="500"/>
                                        <p:tgtEl>
                                          <p:spTgt spid="35845"/>
                                        </p:tgtEl>
                                      </p:cBhvr>
                                    </p:animEffect>
                                  </p:childTnLst>
                                </p:cTn>
                              </p:par>
                            </p:childTnLst>
                          </p:cTn>
                        </p:par>
                        <p:par>
                          <p:cTn id="8" fill="hold" nodeType="afterGroup">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35846">
                                            <p:txEl>
                                              <p:pRg st="0" end="0"/>
                                            </p:txEl>
                                          </p:spTgt>
                                        </p:tgtEl>
                                        <p:attrNameLst>
                                          <p:attrName>style.visibility</p:attrName>
                                        </p:attrNameLst>
                                      </p:cBhvr>
                                      <p:to>
                                        <p:strVal val="visible"/>
                                      </p:to>
                                    </p:set>
                                    <p:anim calcmode="lin" valueType="num">
                                      <p:cBhvr additive="base">
                                        <p:cTn id="11" dur="500" fill="hold"/>
                                        <p:tgtEl>
                                          <p:spTgt spid="3584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5846">
                                            <p:txEl>
                                              <p:pRg st="0" end="0"/>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1000"/>
                            </p:stCondLst>
                            <p:childTnLst>
                              <p:par>
                                <p:cTn id="14" presetID="7" presetClass="entr" presetSubtype="4" fill="hold" grpId="0" nodeType="afterEffect">
                                  <p:stCondLst>
                                    <p:cond delay="0"/>
                                  </p:stCondLst>
                                  <p:childTnLst>
                                    <p:set>
                                      <p:cBhvr>
                                        <p:cTn id="15" dur="1" fill="hold">
                                          <p:stCondLst>
                                            <p:cond delay="0"/>
                                          </p:stCondLst>
                                        </p:cTn>
                                        <p:tgtEl>
                                          <p:spTgt spid="35848"/>
                                        </p:tgtEl>
                                        <p:attrNameLst>
                                          <p:attrName>style.visibility</p:attrName>
                                        </p:attrNameLst>
                                      </p:cBhvr>
                                      <p:to>
                                        <p:strVal val="visible"/>
                                      </p:to>
                                    </p:set>
                                    <p:anim calcmode="lin" valueType="num">
                                      <p:cBhvr additive="base">
                                        <p:cTn id="16" dur="5000" fill="hold"/>
                                        <p:tgtEl>
                                          <p:spTgt spid="35848"/>
                                        </p:tgtEl>
                                        <p:attrNameLst>
                                          <p:attrName>ppt_x</p:attrName>
                                        </p:attrNameLst>
                                      </p:cBhvr>
                                      <p:tavLst>
                                        <p:tav tm="0">
                                          <p:val>
                                            <p:strVal val="#ppt_x"/>
                                          </p:val>
                                        </p:tav>
                                        <p:tav tm="100000">
                                          <p:val>
                                            <p:strVal val="#ppt_x"/>
                                          </p:val>
                                        </p:tav>
                                      </p:tavLst>
                                    </p:anim>
                                    <p:anim calcmode="lin" valueType="num">
                                      <p:cBhvr additive="base">
                                        <p:cTn id="17" dur="5000" fill="hold"/>
                                        <p:tgtEl>
                                          <p:spTgt spid="358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p:bldP spid="35846" grpId="0" build="p"/>
      <p:bldP spid="3584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4" descr="341922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7106" name="Rectangle 2"/>
          <p:cNvSpPr>
            <a:spLocks noGrp="1" noChangeArrowheads="1"/>
          </p:cNvSpPr>
          <p:nvPr>
            <p:ph type="title"/>
          </p:nvPr>
        </p:nvSpPr>
        <p:spPr>
          <a:xfrm>
            <a:off x="457200" y="0"/>
            <a:ext cx="8229600" cy="1417638"/>
          </a:xfrm>
        </p:spPr>
        <p:txBody>
          <a:bodyPr/>
          <a:lstStyle/>
          <a:p>
            <a:r>
              <a:rPr lang="en-US" sz="4000" b="1">
                <a:solidFill>
                  <a:schemeClr val="bg1"/>
                </a:solidFill>
              </a:rPr>
              <a:t>Electrical safety regulations and standards</a:t>
            </a:r>
          </a:p>
        </p:txBody>
      </p:sp>
      <p:sp>
        <p:nvSpPr>
          <p:cNvPr id="47107" name="Rectangle 3"/>
          <p:cNvSpPr>
            <a:spLocks noGrp="1" noChangeArrowheads="1"/>
          </p:cNvSpPr>
          <p:nvPr>
            <p:ph type="body" idx="1"/>
          </p:nvPr>
        </p:nvSpPr>
        <p:spPr>
          <a:xfrm>
            <a:off x="152400" y="1447800"/>
            <a:ext cx="8763000" cy="5257800"/>
          </a:xfrm>
        </p:spPr>
        <p:txBody>
          <a:bodyPr/>
          <a:lstStyle/>
          <a:p>
            <a:pPr>
              <a:lnSpc>
                <a:spcPct val="80000"/>
              </a:lnSpc>
            </a:pPr>
            <a:r>
              <a:rPr lang="en-US" sz="1700">
                <a:solidFill>
                  <a:schemeClr val="bg1"/>
                </a:solidFill>
              </a:rPr>
              <a:t>The first key to electrical safety is to understand and follow safety regulations and standards. OSHA is the “law of the land” for electrical safety regulations. The OSHA Act of 1970 requires employers to provide employees with a workplace that is free from recognized hazards that could cause death or serious physical harm. Although not specifically stated, hazards such as electrical shock, arc flash, and arc blast would apply. Subpart S of OSHA 29 CFR Part 1910 “Standards for General Industry” contains electrical safety requirements that deal with protection from electrical hazards.</a:t>
            </a:r>
          </a:p>
          <a:p>
            <a:pPr>
              <a:lnSpc>
                <a:spcPct val="80000"/>
              </a:lnSpc>
            </a:pPr>
            <a:r>
              <a:rPr lang="en-US" sz="1700">
                <a:solidFill>
                  <a:schemeClr val="bg1"/>
                </a:solidFill>
              </a:rPr>
              <a:t>Because of these electrical hazards, the general rule of thumb is to not work hot. OSHA 1910.333(a)(1), requires live parts to be de-energized before an employee works on or near them unless de-energizing introduces additional or increased hazards or is infeasible due to equipment design or operational limitations. It’s important to understand that financial, convenience, or production concerns aren’t acceptable reasons to work on equipment hot. Failure to follow this OSHA requirement is a violation of federal law and can result in fines and/or criminal indictment.</a:t>
            </a:r>
          </a:p>
          <a:p>
            <a:pPr>
              <a:lnSpc>
                <a:spcPct val="80000"/>
              </a:lnSpc>
            </a:pPr>
            <a:r>
              <a:rPr lang="en-US" sz="1700">
                <a:solidFill>
                  <a:schemeClr val="bg1"/>
                </a:solidFill>
              </a:rPr>
              <a:t>Part II 2-1.1.1 of NFPA 70E-2000 “Standard for Electrical Safety Requirements for Employee Workplaces” has similar requirements. One difference, however, is that it uses the phrase “electrically safe work condition” instead of “de-energized.” It defines an electrically safe work condition as a state in which the conductor or circuit part to be worked on or near has been disconnected from energized parts, locked/tagged in accordance with established standards, tested to ensure the absence of voltage, and grounded if determined necessary. Part II 2-1.1.3 of the standard details the process for achieving an electrically safe work condition. </a:t>
            </a:r>
          </a:p>
        </p:txBody>
      </p:sp>
    </p:spTree>
    <p:extLst>
      <p:ext uri="{BB962C8B-B14F-4D97-AF65-F5344CB8AC3E}">
        <p14:creationId xmlns:p14="http://schemas.microsoft.com/office/powerpoint/2010/main" val="4110075363"/>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 to="" calcmode="lin" valueType="num">
                                      <p:cBhvr>
                                        <p:cTn id="7" dur="1" fill="hold"/>
                                        <p:tgtEl>
                                          <p:spTgt spid="47106"/>
                                        </p:tgtEl>
                                        <p:attrNameLst>
                                          <p:attrName/>
                                        </p:attrNameLst>
                                      </p:cBhvr>
                                    </p:anim>
                                  </p:child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47107">
                                            <p:txEl>
                                              <p:pRg st="0" end="0"/>
                                            </p:txEl>
                                          </p:spTgt>
                                        </p:tgtEl>
                                        <p:attrNameLst>
                                          <p:attrName>style.visibility</p:attrName>
                                        </p:attrNameLst>
                                      </p:cBhvr>
                                      <p:to>
                                        <p:strVal val="visible"/>
                                      </p:to>
                                    </p:set>
                                    <p:anim to="" calcmode="lin" valueType="num">
                                      <p:cBhvr>
                                        <p:cTn id="11" dur="1" fill="hold"/>
                                        <p:tgtEl>
                                          <p:spTgt spid="47107">
                                            <p:txEl>
                                              <p:pRg st="0" end="0"/>
                                            </p:txEl>
                                          </p:spTgt>
                                        </p:tgtEl>
                                        <p:attrNameLst>
                                          <p:attrName/>
                                        </p:attrNameLst>
                                      </p:cBhvr>
                                    </p:anim>
                                  </p:childTnLst>
                                </p:cTn>
                              </p:par>
                            </p:childTnLst>
                          </p:cTn>
                        </p:par>
                        <p:par>
                          <p:cTn id="12" fill="hold" nodeType="afterGroup">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47107">
                                            <p:txEl>
                                              <p:pRg st="1" end="1"/>
                                            </p:txEl>
                                          </p:spTgt>
                                        </p:tgtEl>
                                        <p:attrNameLst>
                                          <p:attrName>style.visibility</p:attrName>
                                        </p:attrNameLst>
                                      </p:cBhvr>
                                      <p:to>
                                        <p:strVal val="visible"/>
                                      </p:to>
                                    </p:set>
                                    <p:anim to="" calcmode="lin" valueType="num">
                                      <p:cBhvr>
                                        <p:cTn id="15" dur="1" fill="hold"/>
                                        <p:tgtEl>
                                          <p:spTgt spid="47107">
                                            <p:txEl>
                                              <p:pRg st="1" end="1"/>
                                            </p:txEl>
                                          </p:spTgt>
                                        </p:tgtEl>
                                        <p:attrNameLst>
                                          <p:attrName/>
                                        </p:attrNameLst>
                                      </p:cBhvr>
                                    </p:anim>
                                  </p:childTnLst>
                                </p:cTn>
                              </p:par>
                            </p:childTnLst>
                          </p:cTn>
                        </p:par>
                        <p:par>
                          <p:cTn id="16" fill="hold" nodeType="afterGroup">
                            <p:stCondLst>
                              <p:cond delay="0"/>
                            </p:stCondLst>
                            <p:childTnLst>
                              <p:par>
                                <p:cTn id="17" presetID="24" presetClass="entr" presetSubtype="0" fill="hold" grpId="0" nodeType="afterEffect">
                                  <p:stCondLst>
                                    <p:cond delay="0"/>
                                  </p:stCondLst>
                                  <p:childTnLst>
                                    <p:set>
                                      <p:cBhvr>
                                        <p:cTn id="18" dur="1" fill="hold">
                                          <p:stCondLst>
                                            <p:cond delay="0"/>
                                          </p:stCondLst>
                                        </p:cTn>
                                        <p:tgtEl>
                                          <p:spTgt spid="47107">
                                            <p:txEl>
                                              <p:pRg st="2" end="2"/>
                                            </p:txEl>
                                          </p:spTgt>
                                        </p:tgtEl>
                                        <p:attrNameLst>
                                          <p:attrName>style.visibility</p:attrName>
                                        </p:attrNameLst>
                                      </p:cBhvr>
                                      <p:to>
                                        <p:strVal val="visible"/>
                                      </p:to>
                                    </p:set>
                                    <p:anim to="" calcmode="lin" valueType="num">
                                      <p:cBhvr>
                                        <p:cTn id="19" dur="1" fill="hold"/>
                                        <p:tgtEl>
                                          <p:spTgt spid="47107">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7"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descr="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9154" name="Rectangle 2"/>
          <p:cNvSpPr>
            <a:spLocks noGrp="1" noChangeArrowheads="1"/>
          </p:cNvSpPr>
          <p:nvPr>
            <p:ph type="title"/>
          </p:nvPr>
        </p:nvSpPr>
        <p:spPr/>
        <p:txBody>
          <a:bodyPr/>
          <a:lstStyle/>
          <a:p>
            <a:r>
              <a:rPr lang="en-US" b="1">
                <a:solidFill>
                  <a:schemeClr val="tx1"/>
                </a:solidFill>
              </a:rPr>
              <a:t>Electrical safety program</a:t>
            </a:r>
          </a:p>
        </p:txBody>
      </p:sp>
      <p:sp>
        <p:nvSpPr>
          <p:cNvPr id="49155" name="Rectangle 3"/>
          <p:cNvSpPr>
            <a:spLocks noGrp="1" noChangeArrowheads="1"/>
          </p:cNvSpPr>
          <p:nvPr>
            <p:ph type="body" idx="1"/>
          </p:nvPr>
        </p:nvSpPr>
        <p:spPr>
          <a:xfrm>
            <a:off x="228600" y="1600200"/>
            <a:ext cx="8686800" cy="5105400"/>
          </a:xfrm>
        </p:spPr>
        <p:txBody>
          <a:bodyPr/>
          <a:lstStyle/>
          <a:p>
            <a:pPr>
              <a:lnSpc>
                <a:spcPct val="80000"/>
              </a:lnSpc>
            </a:pPr>
            <a:r>
              <a:rPr lang="en-US" sz="1800" b="1"/>
              <a:t>The second key electrical safety principle is to establish and follow an electrical safety program, which is the employer’s responsibility. The electrical safety program must be well thought-out, documented, and most importantly, put into practice. To develop an effective electrical safety program, all levels of personnel at a company or facility must be involved and committed to the program.</a:t>
            </a:r>
          </a:p>
          <a:p>
            <a:pPr>
              <a:lnSpc>
                <a:spcPct val="80000"/>
              </a:lnSpc>
            </a:pPr>
            <a:r>
              <a:rPr lang="en-US" sz="1800" b="1"/>
              <a:t>An essential part of any electrical safety program is training. OSHA 1910.332(b)(1) requires training for electrical safety-related work practices. This requirement is valid for both qualified and unqualified persons, and the level of training is based upon their respective job assignments. Similar to OSHA, NFPA 70E-2000 Part II 1-5 details electrical safety training requirements for qualified and unqualified persons.</a:t>
            </a:r>
          </a:p>
          <a:p>
            <a:pPr>
              <a:lnSpc>
                <a:spcPct val="80000"/>
              </a:lnSpc>
              <a:buFontTx/>
              <a:buNone/>
            </a:pPr>
            <a:r>
              <a:rPr lang="en-US" sz="1800" b="1"/>
              <a:t>NFPA 70E-2000 details other important requirements for an electrical safety program in Part II 2-3, including the following:</a:t>
            </a:r>
          </a:p>
          <a:p>
            <a:pPr lvl="2">
              <a:lnSpc>
                <a:spcPct val="80000"/>
              </a:lnSpc>
            </a:pPr>
            <a:r>
              <a:rPr lang="en-US" sz="1400" b="1"/>
              <a:t>Awareness of electrical hazards and self-discipline of employees.</a:t>
            </a:r>
          </a:p>
          <a:p>
            <a:pPr lvl="2">
              <a:lnSpc>
                <a:spcPct val="80000"/>
              </a:lnSpc>
            </a:pPr>
            <a:r>
              <a:rPr lang="en-US" sz="1400" b="1"/>
              <a:t>Identification of hazard/risk evaluation procedures.</a:t>
            </a:r>
          </a:p>
          <a:p>
            <a:pPr lvl="2">
              <a:lnSpc>
                <a:spcPct val="80000"/>
              </a:lnSpc>
            </a:pPr>
            <a:r>
              <a:rPr lang="en-US" sz="1400" b="1"/>
              <a:t>Identification of electrically safe work procedures, tools, and personal protective equipment.</a:t>
            </a:r>
          </a:p>
          <a:p>
            <a:pPr lvl="2">
              <a:lnSpc>
                <a:spcPct val="80000"/>
              </a:lnSpc>
            </a:pPr>
            <a:r>
              <a:rPr lang="en-US" sz="1400" b="1"/>
              <a:t>Identification of electrical safety principals, one of which is safety by design. </a:t>
            </a:r>
          </a:p>
        </p:txBody>
      </p:sp>
    </p:spTree>
    <p:extLst>
      <p:ext uri="{BB962C8B-B14F-4D97-AF65-F5344CB8AC3E}">
        <p14:creationId xmlns:p14="http://schemas.microsoft.com/office/powerpoint/2010/main" val="3039768733"/>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9154"/>
                                        </p:tgtEl>
                                        <p:attrNameLst>
                                          <p:attrName>style.visibility</p:attrName>
                                        </p:attrNameLst>
                                      </p:cBhvr>
                                      <p:to>
                                        <p:strVal val="visible"/>
                                      </p:to>
                                    </p:set>
                                    <p:anim to="" calcmode="lin" valueType="num">
                                      <p:cBhvr>
                                        <p:cTn id="7" dur="1" fill="hold"/>
                                        <p:tgtEl>
                                          <p:spTgt spid="49154"/>
                                        </p:tgtEl>
                                        <p:attrNameLst>
                                          <p:attrName/>
                                        </p:attrNameLst>
                                      </p:cBhvr>
                                    </p:anim>
                                  </p:child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49155">
                                            <p:txEl>
                                              <p:pRg st="0" end="0"/>
                                            </p:txEl>
                                          </p:spTgt>
                                        </p:tgtEl>
                                        <p:attrNameLst>
                                          <p:attrName>style.visibility</p:attrName>
                                        </p:attrNameLst>
                                      </p:cBhvr>
                                      <p:to>
                                        <p:strVal val="visible"/>
                                      </p:to>
                                    </p:set>
                                    <p:anim to="" calcmode="lin" valueType="num">
                                      <p:cBhvr>
                                        <p:cTn id="11" dur="1" fill="hold"/>
                                        <p:tgtEl>
                                          <p:spTgt spid="49155">
                                            <p:txEl>
                                              <p:pRg st="0" end="0"/>
                                            </p:txEl>
                                          </p:spTgt>
                                        </p:tgtEl>
                                        <p:attrNameLst>
                                          <p:attrName/>
                                        </p:attrNameLst>
                                      </p:cBhvr>
                                    </p:anim>
                                  </p:childTnLst>
                                </p:cTn>
                              </p:par>
                            </p:childTnLst>
                          </p:cTn>
                        </p:par>
                        <p:par>
                          <p:cTn id="12" fill="hold" nodeType="afterGroup">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49155">
                                            <p:txEl>
                                              <p:pRg st="1" end="1"/>
                                            </p:txEl>
                                          </p:spTgt>
                                        </p:tgtEl>
                                        <p:attrNameLst>
                                          <p:attrName>style.visibility</p:attrName>
                                        </p:attrNameLst>
                                      </p:cBhvr>
                                      <p:to>
                                        <p:strVal val="visible"/>
                                      </p:to>
                                    </p:set>
                                    <p:anim to="" calcmode="lin" valueType="num">
                                      <p:cBhvr>
                                        <p:cTn id="15" dur="1" fill="hold"/>
                                        <p:tgtEl>
                                          <p:spTgt spid="49155">
                                            <p:txEl>
                                              <p:pRg st="1" end="1"/>
                                            </p:txEl>
                                          </p:spTgt>
                                        </p:tgtEl>
                                        <p:attrNameLst>
                                          <p:attrName/>
                                        </p:attrNameLst>
                                      </p:cBhvr>
                                    </p:anim>
                                  </p:childTnLst>
                                </p:cTn>
                              </p:par>
                            </p:childTnLst>
                          </p:cTn>
                        </p:par>
                        <p:par>
                          <p:cTn id="16" fill="hold" nodeType="afterGroup">
                            <p:stCondLst>
                              <p:cond delay="0"/>
                            </p:stCondLst>
                            <p:childTnLst>
                              <p:par>
                                <p:cTn id="17" presetID="24" presetClass="entr" presetSubtype="0" fill="hold" grpId="0" nodeType="afterEffect">
                                  <p:stCondLst>
                                    <p:cond delay="0"/>
                                  </p:stCondLst>
                                  <p:childTnLst>
                                    <p:set>
                                      <p:cBhvr>
                                        <p:cTn id="18" dur="1" fill="hold">
                                          <p:stCondLst>
                                            <p:cond delay="0"/>
                                          </p:stCondLst>
                                        </p:cTn>
                                        <p:tgtEl>
                                          <p:spTgt spid="49155">
                                            <p:txEl>
                                              <p:pRg st="2" end="2"/>
                                            </p:txEl>
                                          </p:spTgt>
                                        </p:tgtEl>
                                        <p:attrNameLst>
                                          <p:attrName>style.visibility</p:attrName>
                                        </p:attrNameLst>
                                      </p:cBhvr>
                                      <p:to>
                                        <p:strVal val="visible"/>
                                      </p:to>
                                    </p:set>
                                    <p:anim to="" calcmode="lin" valueType="num">
                                      <p:cBhvr>
                                        <p:cTn id="19" dur="1" fill="hold"/>
                                        <p:tgtEl>
                                          <p:spTgt spid="49155">
                                            <p:txEl>
                                              <p:pRg st="2" end="2"/>
                                            </p:txEl>
                                          </p:spTgt>
                                        </p:tgtEl>
                                        <p:attrNameLst>
                                          <p:attrName/>
                                        </p:attrNameLst>
                                      </p:cBhvr>
                                    </p:anim>
                                  </p:childTnLst>
                                </p:cTn>
                              </p:par>
                            </p:childTnLst>
                          </p:cTn>
                        </p:par>
                        <p:par>
                          <p:cTn id="20" fill="hold" nodeType="afterGroup">
                            <p:stCondLst>
                              <p:cond delay="0"/>
                            </p:stCondLst>
                            <p:childTnLst>
                              <p:par>
                                <p:cTn id="21" presetID="24" presetClass="entr" presetSubtype="0" fill="hold" grpId="0" nodeType="afterEffect">
                                  <p:stCondLst>
                                    <p:cond delay="0"/>
                                  </p:stCondLst>
                                  <p:childTnLst>
                                    <p:set>
                                      <p:cBhvr>
                                        <p:cTn id="22" dur="1" fill="hold">
                                          <p:stCondLst>
                                            <p:cond delay="0"/>
                                          </p:stCondLst>
                                        </p:cTn>
                                        <p:tgtEl>
                                          <p:spTgt spid="49155">
                                            <p:txEl>
                                              <p:pRg st="3" end="3"/>
                                            </p:txEl>
                                          </p:spTgt>
                                        </p:tgtEl>
                                        <p:attrNameLst>
                                          <p:attrName>style.visibility</p:attrName>
                                        </p:attrNameLst>
                                      </p:cBhvr>
                                      <p:to>
                                        <p:strVal val="visible"/>
                                      </p:to>
                                    </p:set>
                                    <p:anim to="" calcmode="lin" valueType="num">
                                      <p:cBhvr>
                                        <p:cTn id="23" dur="1" fill="hold"/>
                                        <p:tgtEl>
                                          <p:spTgt spid="49155">
                                            <p:txEl>
                                              <p:pRg st="3" end="3"/>
                                            </p:txEl>
                                          </p:spTgt>
                                        </p:tgtEl>
                                        <p:attrNameLst>
                                          <p:attrName/>
                                        </p:attrNameLst>
                                      </p:cBhvr>
                                    </p:anim>
                                  </p:childTnLst>
                                </p:cTn>
                              </p:par>
                            </p:childTnLst>
                          </p:cTn>
                        </p:par>
                        <p:par>
                          <p:cTn id="24" fill="hold" nodeType="afterGroup">
                            <p:stCondLst>
                              <p:cond delay="0"/>
                            </p:stCondLst>
                            <p:childTnLst>
                              <p:par>
                                <p:cTn id="25" presetID="24" presetClass="entr" presetSubtype="0" fill="hold" grpId="0" nodeType="afterEffect">
                                  <p:stCondLst>
                                    <p:cond delay="0"/>
                                  </p:stCondLst>
                                  <p:childTnLst>
                                    <p:set>
                                      <p:cBhvr>
                                        <p:cTn id="26" dur="1" fill="hold">
                                          <p:stCondLst>
                                            <p:cond delay="0"/>
                                          </p:stCondLst>
                                        </p:cTn>
                                        <p:tgtEl>
                                          <p:spTgt spid="49155">
                                            <p:txEl>
                                              <p:pRg st="4" end="4"/>
                                            </p:txEl>
                                          </p:spTgt>
                                        </p:tgtEl>
                                        <p:attrNameLst>
                                          <p:attrName>style.visibility</p:attrName>
                                        </p:attrNameLst>
                                      </p:cBhvr>
                                      <p:to>
                                        <p:strVal val="visible"/>
                                      </p:to>
                                    </p:set>
                                    <p:anim to="" calcmode="lin" valueType="num">
                                      <p:cBhvr>
                                        <p:cTn id="27" dur="1" fill="hold"/>
                                        <p:tgtEl>
                                          <p:spTgt spid="49155">
                                            <p:txEl>
                                              <p:pRg st="4" end="4"/>
                                            </p:txEl>
                                          </p:spTgt>
                                        </p:tgtEl>
                                        <p:attrNameLst>
                                          <p:attrName/>
                                        </p:attrNameLst>
                                      </p:cBhvr>
                                    </p:anim>
                                  </p:childTnLst>
                                </p:cTn>
                              </p:par>
                            </p:childTnLst>
                          </p:cTn>
                        </p:par>
                        <p:par>
                          <p:cTn id="28" fill="hold" nodeType="afterGroup">
                            <p:stCondLst>
                              <p:cond delay="0"/>
                            </p:stCondLst>
                            <p:childTnLst>
                              <p:par>
                                <p:cTn id="29" presetID="24" presetClass="entr" presetSubtype="0" fill="hold" grpId="0" nodeType="afterEffect">
                                  <p:stCondLst>
                                    <p:cond delay="0"/>
                                  </p:stCondLst>
                                  <p:childTnLst>
                                    <p:set>
                                      <p:cBhvr>
                                        <p:cTn id="30" dur="1" fill="hold">
                                          <p:stCondLst>
                                            <p:cond delay="0"/>
                                          </p:stCondLst>
                                        </p:cTn>
                                        <p:tgtEl>
                                          <p:spTgt spid="49155">
                                            <p:txEl>
                                              <p:pRg st="5" end="5"/>
                                            </p:txEl>
                                          </p:spTgt>
                                        </p:tgtEl>
                                        <p:attrNameLst>
                                          <p:attrName>style.visibility</p:attrName>
                                        </p:attrNameLst>
                                      </p:cBhvr>
                                      <p:to>
                                        <p:strVal val="visible"/>
                                      </p:to>
                                    </p:set>
                                    <p:anim to="" calcmode="lin" valueType="num">
                                      <p:cBhvr>
                                        <p:cTn id="31" dur="1" fill="hold"/>
                                        <p:tgtEl>
                                          <p:spTgt spid="49155">
                                            <p:txEl>
                                              <p:pRg st="5" end="5"/>
                                            </p:txEl>
                                          </p:spTgt>
                                        </p:tgtEl>
                                        <p:attrNameLst>
                                          <p:attrName/>
                                        </p:attrNameLst>
                                      </p:cBhvr>
                                    </p:anim>
                                  </p:childTnLst>
                                </p:cTn>
                              </p:par>
                            </p:childTnLst>
                          </p:cTn>
                        </p:par>
                        <p:par>
                          <p:cTn id="32" fill="hold" nodeType="afterGroup">
                            <p:stCondLst>
                              <p:cond delay="0"/>
                            </p:stCondLst>
                            <p:childTnLst>
                              <p:par>
                                <p:cTn id="33" presetID="24" presetClass="entr" presetSubtype="0" fill="hold" grpId="0" nodeType="afterEffect">
                                  <p:stCondLst>
                                    <p:cond delay="0"/>
                                  </p:stCondLst>
                                  <p:childTnLst>
                                    <p:set>
                                      <p:cBhvr>
                                        <p:cTn id="34" dur="1" fill="hold">
                                          <p:stCondLst>
                                            <p:cond delay="0"/>
                                          </p:stCondLst>
                                        </p:cTn>
                                        <p:tgtEl>
                                          <p:spTgt spid="49155">
                                            <p:txEl>
                                              <p:pRg st="6" end="6"/>
                                            </p:txEl>
                                          </p:spTgt>
                                        </p:tgtEl>
                                        <p:attrNameLst>
                                          <p:attrName>style.visibility</p:attrName>
                                        </p:attrNameLst>
                                      </p:cBhvr>
                                      <p:to>
                                        <p:strVal val="visible"/>
                                      </p:to>
                                    </p:set>
                                    <p:anim to="" calcmode="lin" valueType="num">
                                      <p:cBhvr>
                                        <p:cTn id="35" dur="1" fill="hold"/>
                                        <p:tgtEl>
                                          <p:spTgt spid="49155">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4915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b="1"/>
              <a:t>Electrical hazards</a:t>
            </a:r>
          </a:p>
        </p:txBody>
      </p:sp>
      <p:sp>
        <p:nvSpPr>
          <p:cNvPr id="63491" name="Rectangle 3"/>
          <p:cNvSpPr>
            <a:spLocks noGrp="1" noChangeArrowheads="1"/>
          </p:cNvSpPr>
          <p:nvPr>
            <p:ph type="body" idx="1"/>
          </p:nvPr>
        </p:nvSpPr>
        <p:spPr>
          <a:xfrm>
            <a:off x="228600" y="1828800"/>
            <a:ext cx="5562600" cy="4800600"/>
          </a:xfrm>
        </p:spPr>
        <p:txBody>
          <a:bodyPr/>
          <a:lstStyle/>
          <a:p>
            <a:pPr>
              <a:lnSpc>
                <a:spcPct val="80000"/>
              </a:lnSpc>
            </a:pPr>
            <a:r>
              <a:rPr lang="en-US" sz="2800"/>
              <a:t>Understanding and identifying shock, arc flash, and arc blast is the third key electrical safety principle. An arc fault is initiated by current passing between two conducting metals through ionized gas or vapor caused by a flashover or other conductive material, such as a screwdriver. When an arc fault occurs, it produces an explosion with a significant amount of destructive energy. </a:t>
            </a:r>
          </a:p>
        </p:txBody>
      </p:sp>
      <p:pic>
        <p:nvPicPr>
          <p:cNvPr id="63492" name="Picture 4" descr="imagesCA9XBUB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828800"/>
            <a:ext cx="31496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885987"/>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blinds(horizontal)">
                                      <p:cBhvr>
                                        <p:cTn id="7" dur="500"/>
                                        <p:tgtEl>
                                          <p:spTgt spid="634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3492"/>
                                        </p:tgtEl>
                                        <p:attrNameLst>
                                          <p:attrName>style.visibility</p:attrName>
                                        </p:attrNameLst>
                                      </p:cBhvr>
                                      <p:to>
                                        <p:strVal val="visible"/>
                                      </p:to>
                                    </p:set>
                                    <p:animEffect transition="in" filter="box(in)">
                                      <p:cBhvr>
                                        <p:cTn id="12" dur="500"/>
                                        <p:tgtEl>
                                          <p:spTgt spid="63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3" name="Picture 5" descr="ElectricalSafe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214641"/>
      </p:ext>
    </p:extLst>
  </p:cSld>
  <p:clrMapOvr>
    <a:masterClrMapping/>
  </p:clrMapOvr>
  <p:transition advTm="20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6" name="Picture 4" descr="200px-Lichtbogen_3000_Vo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7239000"/>
          </a:xfrm>
          <a:prstGeom prst="rect">
            <a:avLst/>
          </a:prstGeom>
          <a:noFill/>
          <a:extLst>
            <a:ext uri="{909E8E84-426E-40DD-AFC4-6F175D3DCCD1}">
              <a14:hiddenFill xmlns:a14="http://schemas.microsoft.com/office/drawing/2010/main">
                <a:solidFill>
                  <a:srgbClr val="FFFFFF"/>
                </a:solidFill>
              </a14:hiddenFill>
            </a:ext>
          </a:extLst>
        </p:spPr>
      </p:pic>
      <p:sp>
        <p:nvSpPr>
          <p:cNvPr id="64514" name="Rectangle 2"/>
          <p:cNvSpPr>
            <a:spLocks noGrp="1" noChangeArrowheads="1"/>
          </p:cNvSpPr>
          <p:nvPr>
            <p:ph type="title"/>
          </p:nvPr>
        </p:nvSpPr>
        <p:spPr>
          <a:xfrm>
            <a:off x="457200" y="363538"/>
            <a:ext cx="8229600" cy="1541462"/>
          </a:xfrm>
        </p:spPr>
        <p:txBody>
          <a:bodyPr/>
          <a:lstStyle/>
          <a:p>
            <a:r>
              <a:rPr lang="en-US" sz="3600" b="1"/>
              <a:t>The electrical arc produces temperatures that can exceed 35,000°F</a:t>
            </a:r>
          </a:p>
        </p:txBody>
      </p:sp>
      <p:sp>
        <p:nvSpPr>
          <p:cNvPr id="64515" name="Rectangle 3"/>
          <p:cNvSpPr>
            <a:spLocks noGrp="1" noChangeArrowheads="1"/>
          </p:cNvSpPr>
          <p:nvPr>
            <p:ph type="body" idx="1"/>
          </p:nvPr>
        </p:nvSpPr>
        <p:spPr>
          <a:xfrm>
            <a:off x="381000" y="2133600"/>
            <a:ext cx="8382000" cy="4495800"/>
          </a:xfrm>
        </p:spPr>
        <p:txBody>
          <a:bodyPr/>
          <a:lstStyle/>
          <a:p>
            <a:pPr>
              <a:lnSpc>
                <a:spcPct val="90000"/>
              </a:lnSpc>
            </a:pPr>
            <a:r>
              <a:rPr lang="en-US" sz="2400" b="1"/>
              <a:t>This extreme temperature melts and vaporizes copper, which has an expansion ratio from solid to vapor of 67,000, as well as other materials. The high heat, arc flash, and molten metal can ignite clothing and cause fatal burns as far as 10 ft away. The vaporization and expansion of copper cause the arc blast itself and the hot rapid-air expansion produces the immense sound and pressure waves as well as shrapnel. Pressure waves can rupture eardrums, collapse lungs, and propel workers across the room or cause them to fall from ladders. All of this occurs in a fraction of a second and will continue until the over current protective device operates. </a:t>
            </a:r>
          </a:p>
        </p:txBody>
      </p:sp>
    </p:spTree>
    <p:extLst>
      <p:ext uri="{BB962C8B-B14F-4D97-AF65-F5344CB8AC3E}">
        <p14:creationId xmlns:p14="http://schemas.microsoft.com/office/powerpoint/2010/main" val="2576764857"/>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64514"/>
                                        </p:tgtEl>
                                        <p:attrNameLst>
                                          <p:attrName>style.visibility</p:attrName>
                                        </p:attrNameLst>
                                      </p:cBhvr>
                                      <p:to>
                                        <p:strVal val="visible"/>
                                      </p:to>
                                    </p:set>
                                    <p:anim to="" calcmode="lin" valueType="num">
                                      <p:cBhvr>
                                        <p:cTn id="7" dur="1" fill="hold"/>
                                        <p:tgtEl>
                                          <p:spTgt spid="64514"/>
                                        </p:tgtEl>
                                        <p:attrNameLst>
                                          <p:attrName/>
                                        </p:attrNameLst>
                                      </p:cBhvr>
                                    </p:anim>
                                  </p:childTnLst>
                                </p:cTn>
                              </p:par>
                            </p:childTnLst>
                          </p:cTn>
                        </p:par>
                        <p:par>
                          <p:cTn id="8" fill="hold" nodeType="afterGroup">
                            <p:stCondLst>
                              <p:cond delay="0"/>
                            </p:stCondLst>
                            <p:childTnLst>
                              <p:par>
                                <p:cTn id="9" presetID="2" presetClass="entr" presetSubtype="4" fill="hold" nodeType="afterEffect">
                                  <p:stCondLst>
                                    <p:cond delay="0"/>
                                  </p:stCondLst>
                                  <p:childTnLst>
                                    <p:set>
                                      <p:cBhvr>
                                        <p:cTn id="10" dur="1" fill="hold">
                                          <p:stCondLst>
                                            <p:cond delay="0"/>
                                          </p:stCondLst>
                                        </p:cTn>
                                        <p:tgtEl>
                                          <p:spTgt spid="64515">
                                            <p:txEl>
                                              <p:pRg st="0" end="0"/>
                                            </p:txEl>
                                          </p:spTgt>
                                        </p:tgtEl>
                                        <p:attrNameLst>
                                          <p:attrName>style.visibility</p:attrName>
                                        </p:attrNameLst>
                                      </p:cBhvr>
                                      <p:to>
                                        <p:strVal val="visible"/>
                                      </p:to>
                                    </p:set>
                                    <p:anim calcmode="lin" valueType="num">
                                      <p:cBhvr additive="base">
                                        <p:cTn id="11" dur="20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64515">
                                            <p:txEl>
                                              <p:pRg st="0" end="0"/>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2000"/>
                            </p:stCondLst>
                            <p:childTnLst>
                              <p:par>
                                <p:cTn id="14" presetID="3" presetClass="entr" presetSubtype="10" fill="hold" grpId="0" nodeType="afterEffect">
                                  <p:stCondLst>
                                    <p:cond delay="0"/>
                                  </p:stCondLst>
                                  <p:childTnLst>
                                    <p:set>
                                      <p:cBhvr>
                                        <p:cTn id="15" dur="1" fill="hold">
                                          <p:stCondLst>
                                            <p:cond delay="0"/>
                                          </p:stCondLst>
                                        </p:cTn>
                                        <p:tgtEl>
                                          <p:spTgt spid="64515">
                                            <p:txEl>
                                              <p:pRg st="0" end="0"/>
                                            </p:txEl>
                                          </p:spTgt>
                                        </p:tgtEl>
                                        <p:attrNameLst>
                                          <p:attrName>style.visibility</p:attrName>
                                        </p:attrNameLst>
                                      </p:cBhvr>
                                      <p:to>
                                        <p:strVal val="visible"/>
                                      </p:to>
                                    </p:set>
                                    <p:animEffect transition="in" filter="blinds(horizontal)">
                                      <p:cBhvr>
                                        <p:cTn id="16" dur="500"/>
                                        <p:tgtEl>
                                          <p:spTgt spid="64515">
                                            <p:txEl>
                                              <p:pRg st="0" end="0"/>
                                            </p:txEl>
                                          </p:spTgt>
                                        </p:tgtEl>
                                      </p:cBhvr>
                                    </p:animEffect>
                                  </p:childTnLst>
                                </p:cTn>
                              </p:par>
                            </p:childTnLst>
                          </p:cTn>
                        </p:par>
                        <p:par>
                          <p:cTn id="17" fill="hold" nodeType="afterGroup">
                            <p:stCondLst>
                              <p:cond delay="2500"/>
                            </p:stCondLst>
                            <p:childTnLst>
                              <p:par>
                                <p:cTn id="18" presetID="3" presetClass="entr" presetSubtype="10" fill="hold" grpId="1" nodeType="afterEffect">
                                  <p:stCondLst>
                                    <p:cond delay="0"/>
                                  </p:stCondLst>
                                  <p:childTnLst>
                                    <p:set>
                                      <p:cBhvr>
                                        <p:cTn id="19" dur="1" fill="hold">
                                          <p:stCondLst>
                                            <p:cond delay="0"/>
                                          </p:stCondLst>
                                        </p:cTn>
                                        <p:tgtEl>
                                          <p:spTgt spid="64514"/>
                                        </p:tgtEl>
                                        <p:attrNameLst>
                                          <p:attrName>style.visibility</p:attrName>
                                        </p:attrNameLst>
                                      </p:cBhvr>
                                      <p:to>
                                        <p:strVal val="visible"/>
                                      </p:to>
                                    </p:set>
                                    <p:animEffect transition="in" filter="blinds(horizontal)">
                                      <p:cBhvr>
                                        <p:cTn id="20" dur="500"/>
                                        <p:tgtEl>
                                          <p:spTgt spid="64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64514" grpId="1"/>
      <p:bldP spid="6451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90" name="Picture 6" descr="07cweigel_ph3_963830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183322"/>
      </p:ext>
    </p:extLst>
  </p:cSld>
  <p:clrMapOvr>
    <a:masterClrMapping/>
  </p:clrMapOvr>
  <p:transition advTm="2500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962400" y="274638"/>
            <a:ext cx="4724400" cy="1143000"/>
          </a:xfrm>
        </p:spPr>
        <p:txBody>
          <a:bodyPr/>
          <a:lstStyle/>
          <a:p>
            <a:r>
              <a:rPr lang="en-US"/>
              <a:t>To better</a:t>
            </a:r>
          </a:p>
        </p:txBody>
      </p:sp>
      <p:sp>
        <p:nvSpPr>
          <p:cNvPr id="48131" name="Rectangle 3"/>
          <p:cNvSpPr>
            <a:spLocks noGrp="1" noChangeArrowheads="1"/>
          </p:cNvSpPr>
          <p:nvPr>
            <p:ph type="body" idx="1"/>
          </p:nvPr>
        </p:nvSpPr>
        <p:spPr>
          <a:xfrm>
            <a:off x="3505200" y="1600200"/>
            <a:ext cx="5410200" cy="5029200"/>
          </a:xfrm>
        </p:spPr>
        <p:txBody>
          <a:bodyPr/>
          <a:lstStyle/>
          <a:p>
            <a:pPr>
              <a:lnSpc>
                <a:spcPct val="90000"/>
              </a:lnSpc>
            </a:pPr>
            <a:r>
              <a:rPr lang="en-US" sz="2400"/>
              <a:t>Warn employees of electrical arc flash hazards, 110.16 of the 2002 NEC now requires labeling for equipment likely to require examination, adjustment, servicing, or maintenance while energized. The labeling, which should be placed on both new and existing equipment, should warn of the potential arc flash hazards and the requirement for PPE. It should identify flash hazard analysis information, such as the flash protection boundary, incident energy and required PPE </a:t>
            </a:r>
          </a:p>
        </p:txBody>
      </p:sp>
      <p:pic>
        <p:nvPicPr>
          <p:cNvPr id="48132" name="Picture 4" descr="stand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09800"/>
            <a:ext cx="3581400" cy="3170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535586"/>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grpId="0" nodeType="clickEffect">
                                  <p:stCondLst>
                                    <p:cond delay="0"/>
                                  </p:stCondLst>
                                  <p:childTnLst>
                                    <p:animRot by="21600000">
                                      <p:cBhvr>
                                        <p:cTn id="6" dur="2000" fill="hold"/>
                                        <p:tgtEl>
                                          <p:spTgt spid="48131">
                                            <p:txEl>
                                              <p:pRg st="0" end="0"/>
                                            </p:txEl>
                                          </p:spTgt>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48130"/>
                                        </p:tgtEl>
                                        <p:attrNameLst>
                                          <p:attrName>r</p:attrName>
                                        </p:attrNameLst>
                                      </p:cBhvr>
                                    </p:animRot>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48132"/>
                                        </p:tgtEl>
                                        <p:attrNameLst>
                                          <p:attrName>style.visibility</p:attrName>
                                        </p:attrNameLst>
                                      </p:cBhvr>
                                      <p:to>
                                        <p:strVal val="visible"/>
                                      </p:to>
                                    </p:set>
                                    <p:animEffect transition="in" filter="diamond(in)">
                                      <p:cBhvr>
                                        <p:cTn id="13" dur="2000"/>
                                        <p:tgtEl>
                                          <p:spTgt spid="48132"/>
                                        </p:tgtEl>
                                      </p:cBhvr>
                                    </p:animEffect>
                                  </p:childTnLst>
                                </p:cTn>
                              </p:par>
                            </p:childTnLst>
                          </p:cTn>
                        </p:par>
                        <p:par>
                          <p:cTn id="14" fill="hold" nodeType="afterGroup">
                            <p:stCondLst>
                              <p:cond delay="2000"/>
                            </p:stCondLst>
                            <p:childTnLst>
                              <p:par>
                                <p:cTn id="15" presetID="7" presetClass="entr" presetSubtype="4" fill="hold" grpId="1" nodeType="afterEffect">
                                  <p:stCondLst>
                                    <p:cond delay="0"/>
                                  </p:stCondLst>
                                  <p:childTnLst>
                                    <p:set>
                                      <p:cBhvr>
                                        <p:cTn id="16" dur="1" fill="hold">
                                          <p:stCondLst>
                                            <p:cond delay="0"/>
                                          </p:stCondLst>
                                        </p:cTn>
                                        <p:tgtEl>
                                          <p:spTgt spid="48131">
                                            <p:txEl>
                                              <p:pRg st="0" end="0"/>
                                            </p:txEl>
                                          </p:spTgt>
                                        </p:tgtEl>
                                        <p:attrNameLst>
                                          <p:attrName>style.visibility</p:attrName>
                                        </p:attrNameLst>
                                      </p:cBhvr>
                                      <p:to>
                                        <p:strVal val="visible"/>
                                      </p:to>
                                    </p:set>
                                    <p:anim calcmode="lin" valueType="num">
                                      <p:cBhvr additive="base">
                                        <p:cTn id="17" dur="5000" fill="hold"/>
                                        <p:tgtEl>
                                          <p:spTgt spid="48131">
                                            <p:txEl>
                                              <p:pRg st="0" end="0"/>
                                            </p:txEl>
                                          </p:spTgt>
                                        </p:tgtEl>
                                        <p:attrNameLst>
                                          <p:attrName>ppt_x</p:attrName>
                                        </p:attrNameLst>
                                      </p:cBhvr>
                                      <p:tavLst>
                                        <p:tav tm="0">
                                          <p:val>
                                            <p:strVal val="#ppt_x"/>
                                          </p:val>
                                        </p:tav>
                                        <p:tav tm="100000">
                                          <p:val>
                                            <p:strVal val="#ppt_x"/>
                                          </p:val>
                                        </p:tav>
                                      </p:tavLst>
                                    </p:anim>
                                    <p:anim calcmode="lin" valueType="num">
                                      <p:cBhvr additive="base">
                                        <p:cTn id="18" dur="5000" fill="hold"/>
                                        <p:tgtEl>
                                          <p:spTgt spid="48131">
                                            <p:txEl>
                                              <p:pRg st="0" end="0"/>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7000"/>
                            </p:stCondLst>
                            <p:childTnLst>
                              <p:par>
                                <p:cTn id="20" presetID="7" presetClass="entr" presetSubtype="4" fill="hold" grpId="1" nodeType="afterEffect">
                                  <p:stCondLst>
                                    <p:cond delay="0"/>
                                  </p:stCondLst>
                                  <p:childTnLst>
                                    <p:set>
                                      <p:cBhvr>
                                        <p:cTn id="21" dur="1" fill="hold">
                                          <p:stCondLst>
                                            <p:cond delay="0"/>
                                          </p:stCondLst>
                                        </p:cTn>
                                        <p:tgtEl>
                                          <p:spTgt spid="48130"/>
                                        </p:tgtEl>
                                        <p:attrNameLst>
                                          <p:attrName>style.visibility</p:attrName>
                                        </p:attrNameLst>
                                      </p:cBhvr>
                                      <p:to>
                                        <p:strVal val="visible"/>
                                      </p:to>
                                    </p:set>
                                    <p:anim calcmode="lin" valueType="num">
                                      <p:cBhvr additive="base">
                                        <p:cTn id="22" dur="5000" fill="hold"/>
                                        <p:tgtEl>
                                          <p:spTgt spid="48130"/>
                                        </p:tgtEl>
                                        <p:attrNameLst>
                                          <p:attrName>ppt_x</p:attrName>
                                        </p:attrNameLst>
                                      </p:cBhvr>
                                      <p:tavLst>
                                        <p:tav tm="0">
                                          <p:val>
                                            <p:strVal val="#ppt_x"/>
                                          </p:val>
                                        </p:tav>
                                        <p:tav tm="100000">
                                          <p:val>
                                            <p:strVal val="#ppt_x"/>
                                          </p:val>
                                        </p:tav>
                                      </p:tavLst>
                                    </p:anim>
                                    <p:anim calcmode="lin" valueType="num">
                                      <p:cBhvr additive="base">
                                        <p:cTn id="23" dur="5000" fill="hold"/>
                                        <p:tgtEl>
                                          <p:spTgt spid="481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P spid="48130" grpId="1"/>
      <p:bldP spid="48131" grpId="0" build="p"/>
      <p:bldP spid="48131" grpI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Picture 4" desc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086600"/>
          </a:xfrm>
          <a:prstGeom prst="rect">
            <a:avLst/>
          </a:prstGeom>
          <a:noFill/>
          <a:extLst>
            <a:ext uri="{909E8E84-426E-40DD-AFC4-6F175D3DCCD1}">
              <a14:hiddenFill xmlns:a14="http://schemas.microsoft.com/office/drawing/2010/main">
                <a:solidFill>
                  <a:srgbClr val="FFFFFF"/>
                </a:solidFill>
              </a14:hiddenFill>
            </a:ext>
          </a:extLst>
        </p:spPr>
      </p:pic>
      <p:sp>
        <p:nvSpPr>
          <p:cNvPr id="62466" name="Rectangle 2"/>
          <p:cNvSpPr>
            <a:spLocks noGrp="1" noChangeArrowheads="1"/>
          </p:cNvSpPr>
          <p:nvPr>
            <p:ph type="title"/>
          </p:nvPr>
        </p:nvSpPr>
        <p:spPr/>
        <p:txBody>
          <a:bodyPr/>
          <a:lstStyle/>
          <a:p>
            <a:r>
              <a:rPr lang="en-US" sz="4000" b="1">
                <a:solidFill>
                  <a:srgbClr val="FF0000"/>
                </a:solidFill>
              </a:rPr>
              <a:t>Work procedures, tools, and PPE</a:t>
            </a:r>
          </a:p>
        </p:txBody>
      </p:sp>
      <p:sp>
        <p:nvSpPr>
          <p:cNvPr id="62467" name="Rectangle 3"/>
          <p:cNvSpPr>
            <a:spLocks noGrp="1" noChangeArrowheads="1"/>
          </p:cNvSpPr>
          <p:nvPr>
            <p:ph type="body" idx="1"/>
          </p:nvPr>
        </p:nvSpPr>
        <p:spPr>
          <a:xfrm>
            <a:off x="228600" y="1600200"/>
            <a:ext cx="8686800" cy="5029200"/>
          </a:xfrm>
        </p:spPr>
        <p:txBody>
          <a:bodyPr/>
          <a:lstStyle/>
          <a:p>
            <a:pPr>
              <a:lnSpc>
                <a:spcPct val="80000"/>
              </a:lnSpc>
            </a:pPr>
            <a:r>
              <a:rPr lang="en-US" sz="1800">
                <a:solidFill>
                  <a:srgbClr val="FF0000"/>
                </a:solidFill>
              </a:rPr>
              <a:t>The fourth key electrical safety principal is to use safe work procedures, tools, and PPE. </a:t>
            </a:r>
          </a:p>
          <a:p>
            <a:pPr lvl="1">
              <a:lnSpc>
                <a:spcPct val="80000"/>
              </a:lnSpc>
            </a:pPr>
            <a:r>
              <a:rPr lang="en-US" sz="1600">
                <a:solidFill>
                  <a:srgbClr val="FF0000"/>
                </a:solidFill>
              </a:rPr>
              <a:t>Electrical work must be planned before it is executed. </a:t>
            </a:r>
          </a:p>
          <a:p>
            <a:pPr lvl="1">
              <a:lnSpc>
                <a:spcPct val="80000"/>
              </a:lnSpc>
            </a:pPr>
            <a:r>
              <a:rPr lang="en-US" sz="1600">
                <a:solidFill>
                  <a:srgbClr val="FF0000"/>
                </a:solidFill>
              </a:rPr>
              <a:t>All work procedures should be reviewed, updated, improved, and modified periodically as needed. </a:t>
            </a:r>
          </a:p>
          <a:p>
            <a:pPr lvl="1">
              <a:lnSpc>
                <a:spcPct val="80000"/>
              </a:lnSpc>
            </a:pPr>
            <a:r>
              <a:rPr lang="en-US" sz="1600">
                <a:solidFill>
                  <a:srgbClr val="FF0000"/>
                </a:solidFill>
              </a:rPr>
              <a:t>For non-hazardous electrical work—equipment in an electrically safe work condition—the plan is typically unwritten but may be part of a general checklist and/or job briefing. </a:t>
            </a:r>
          </a:p>
          <a:p>
            <a:pPr lvl="1">
              <a:lnSpc>
                <a:spcPct val="80000"/>
              </a:lnSpc>
            </a:pPr>
            <a:r>
              <a:rPr lang="en-US" sz="1600">
                <a:solidFill>
                  <a:srgbClr val="FF0000"/>
                </a:solidFill>
              </a:rPr>
              <a:t>For hazardous electrical work—energized or potentially energized equipment—a written procedure is usually required with documentation including a hazard/risk analysis detailing shock approach boundaries, flash hazard analysis, and a checklist of tasks.</a:t>
            </a:r>
          </a:p>
          <a:p>
            <a:pPr>
              <a:lnSpc>
                <a:spcPct val="80000"/>
              </a:lnSpc>
            </a:pPr>
            <a:r>
              <a:rPr lang="en-US" sz="1800">
                <a:solidFill>
                  <a:srgbClr val="FF0000"/>
                </a:solidFill>
              </a:rPr>
              <a:t>OSHA 1910.333 covers the requirements for selection and use of work practices. The general requirement per OSHA 1910.333(a) is: “Safety-related work practices shall be employed to prevent electric shock or other injuries resulting from either direct or indirect electrical contacts, when work is performed near or on equipment or circuits which are or may be energized. The specific safety-related work practices shall be consistent with the nature and extent of the associated electrical hazards.”</a:t>
            </a:r>
          </a:p>
          <a:p>
            <a:pPr>
              <a:lnSpc>
                <a:spcPct val="80000"/>
              </a:lnSpc>
            </a:pPr>
            <a:r>
              <a:rPr lang="en-US" sz="1800">
                <a:solidFill>
                  <a:srgbClr val="FF0000"/>
                </a:solidFill>
              </a:rPr>
              <a:t>The requirements for insulated tools, safeguards, and various types of personal protective equipment are detailed in OSHA 1910.335 and NFPA 70E-2000 Part II Chapter 3.</a:t>
            </a:r>
          </a:p>
        </p:txBody>
      </p:sp>
    </p:spTree>
    <p:extLst>
      <p:ext uri="{BB962C8B-B14F-4D97-AF65-F5344CB8AC3E}">
        <p14:creationId xmlns:p14="http://schemas.microsoft.com/office/powerpoint/2010/main" val="857374805"/>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62466"/>
                                        </p:tgtEl>
                                        <p:attrNameLst>
                                          <p:attrName>style.visibility</p:attrName>
                                        </p:attrNameLst>
                                      </p:cBhvr>
                                      <p:to>
                                        <p:strVal val="visible"/>
                                      </p:to>
                                    </p:set>
                                    <p:anim to="" calcmode="lin" valueType="num">
                                      <p:cBhvr>
                                        <p:cTn id="7" dur="1" fill="hold"/>
                                        <p:tgtEl>
                                          <p:spTgt spid="62466"/>
                                        </p:tgtEl>
                                        <p:attrNameLst>
                                          <p:attrName/>
                                        </p:attrNameLst>
                                      </p:cBhvr>
                                    </p:anim>
                                  </p:child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62467">
                                            <p:txEl>
                                              <p:pRg st="0" end="0"/>
                                            </p:txEl>
                                          </p:spTgt>
                                        </p:tgtEl>
                                        <p:attrNameLst>
                                          <p:attrName>style.visibility</p:attrName>
                                        </p:attrNameLst>
                                      </p:cBhvr>
                                      <p:to>
                                        <p:strVal val="visible"/>
                                      </p:to>
                                    </p:set>
                                    <p:anim to="" calcmode="lin" valueType="num">
                                      <p:cBhvr>
                                        <p:cTn id="11" dur="1" fill="hold"/>
                                        <p:tgtEl>
                                          <p:spTgt spid="62467">
                                            <p:txEl>
                                              <p:pRg st="0" end="0"/>
                                            </p:txEl>
                                          </p:spTgt>
                                        </p:tgtEl>
                                        <p:attrNameLst>
                                          <p:attrName/>
                                        </p:attrNameLst>
                                      </p:cBhvr>
                                    </p:anim>
                                  </p:childTnLst>
                                </p:cTn>
                              </p:par>
                            </p:childTnLst>
                          </p:cTn>
                        </p:par>
                        <p:par>
                          <p:cTn id="12" fill="hold" nodeType="afterGroup">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62467">
                                            <p:txEl>
                                              <p:pRg st="1" end="1"/>
                                            </p:txEl>
                                          </p:spTgt>
                                        </p:tgtEl>
                                        <p:attrNameLst>
                                          <p:attrName>style.visibility</p:attrName>
                                        </p:attrNameLst>
                                      </p:cBhvr>
                                      <p:to>
                                        <p:strVal val="visible"/>
                                      </p:to>
                                    </p:set>
                                    <p:anim to="" calcmode="lin" valueType="num">
                                      <p:cBhvr>
                                        <p:cTn id="15" dur="1" fill="hold"/>
                                        <p:tgtEl>
                                          <p:spTgt spid="62467">
                                            <p:txEl>
                                              <p:pRg st="1" end="1"/>
                                            </p:txEl>
                                          </p:spTgt>
                                        </p:tgtEl>
                                        <p:attrNameLst>
                                          <p:attrName/>
                                        </p:attrNameLst>
                                      </p:cBhvr>
                                    </p:anim>
                                  </p:childTnLst>
                                </p:cTn>
                              </p:par>
                            </p:childTnLst>
                          </p:cTn>
                        </p:par>
                        <p:par>
                          <p:cTn id="16" fill="hold" nodeType="afterGroup">
                            <p:stCondLst>
                              <p:cond delay="0"/>
                            </p:stCondLst>
                            <p:childTnLst>
                              <p:par>
                                <p:cTn id="17" presetID="24" presetClass="entr" presetSubtype="0" fill="hold" grpId="0" nodeType="afterEffect">
                                  <p:stCondLst>
                                    <p:cond delay="0"/>
                                  </p:stCondLst>
                                  <p:childTnLst>
                                    <p:set>
                                      <p:cBhvr>
                                        <p:cTn id="18" dur="1" fill="hold">
                                          <p:stCondLst>
                                            <p:cond delay="0"/>
                                          </p:stCondLst>
                                        </p:cTn>
                                        <p:tgtEl>
                                          <p:spTgt spid="62467">
                                            <p:txEl>
                                              <p:pRg st="2" end="2"/>
                                            </p:txEl>
                                          </p:spTgt>
                                        </p:tgtEl>
                                        <p:attrNameLst>
                                          <p:attrName>style.visibility</p:attrName>
                                        </p:attrNameLst>
                                      </p:cBhvr>
                                      <p:to>
                                        <p:strVal val="visible"/>
                                      </p:to>
                                    </p:set>
                                    <p:anim to="" calcmode="lin" valueType="num">
                                      <p:cBhvr>
                                        <p:cTn id="19" dur="1" fill="hold"/>
                                        <p:tgtEl>
                                          <p:spTgt spid="62467">
                                            <p:txEl>
                                              <p:pRg st="2" end="2"/>
                                            </p:txEl>
                                          </p:spTgt>
                                        </p:tgtEl>
                                        <p:attrNameLst>
                                          <p:attrName/>
                                        </p:attrNameLst>
                                      </p:cBhvr>
                                    </p:anim>
                                  </p:childTnLst>
                                </p:cTn>
                              </p:par>
                            </p:childTnLst>
                          </p:cTn>
                        </p:par>
                        <p:par>
                          <p:cTn id="20" fill="hold" nodeType="afterGroup">
                            <p:stCondLst>
                              <p:cond delay="0"/>
                            </p:stCondLst>
                            <p:childTnLst>
                              <p:par>
                                <p:cTn id="21" presetID="24" presetClass="entr" presetSubtype="0" fill="hold" grpId="0" nodeType="afterEffect">
                                  <p:stCondLst>
                                    <p:cond delay="0"/>
                                  </p:stCondLst>
                                  <p:childTnLst>
                                    <p:set>
                                      <p:cBhvr>
                                        <p:cTn id="22" dur="1" fill="hold">
                                          <p:stCondLst>
                                            <p:cond delay="0"/>
                                          </p:stCondLst>
                                        </p:cTn>
                                        <p:tgtEl>
                                          <p:spTgt spid="62467">
                                            <p:txEl>
                                              <p:pRg st="3" end="3"/>
                                            </p:txEl>
                                          </p:spTgt>
                                        </p:tgtEl>
                                        <p:attrNameLst>
                                          <p:attrName>style.visibility</p:attrName>
                                        </p:attrNameLst>
                                      </p:cBhvr>
                                      <p:to>
                                        <p:strVal val="visible"/>
                                      </p:to>
                                    </p:set>
                                    <p:anim to="" calcmode="lin" valueType="num">
                                      <p:cBhvr>
                                        <p:cTn id="23" dur="1" fill="hold"/>
                                        <p:tgtEl>
                                          <p:spTgt spid="62467">
                                            <p:txEl>
                                              <p:pRg st="3" end="3"/>
                                            </p:txEl>
                                          </p:spTgt>
                                        </p:tgtEl>
                                        <p:attrNameLst>
                                          <p:attrName/>
                                        </p:attrNameLst>
                                      </p:cBhvr>
                                    </p:anim>
                                  </p:childTnLst>
                                </p:cTn>
                              </p:par>
                            </p:childTnLst>
                          </p:cTn>
                        </p:par>
                        <p:par>
                          <p:cTn id="24" fill="hold" nodeType="afterGroup">
                            <p:stCondLst>
                              <p:cond delay="0"/>
                            </p:stCondLst>
                            <p:childTnLst>
                              <p:par>
                                <p:cTn id="25" presetID="24" presetClass="entr" presetSubtype="0" fill="hold" grpId="0" nodeType="afterEffect">
                                  <p:stCondLst>
                                    <p:cond delay="0"/>
                                  </p:stCondLst>
                                  <p:childTnLst>
                                    <p:set>
                                      <p:cBhvr>
                                        <p:cTn id="26" dur="1" fill="hold">
                                          <p:stCondLst>
                                            <p:cond delay="0"/>
                                          </p:stCondLst>
                                        </p:cTn>
                                        <p:tgtEl>
                                          <p:spTgt spid="62467">
                                            <p:txEl>
                                              <p:pRg st="4" end="4"/>
                                            </p:txEl>
                                          </p:spTgt>
                                        </p:tgtEl>
                                        <p:attrNameLst>
                                          <p:attrName>style.visibility</p:attrName>
                                        </p:attrNameLst>
                                      </p:cBhvr>
                                      <p:to>
                                        <p:strVal val="visible"/>
                                      </p:to>
                                    </p:set>
                                    <p:anim to="" calcmode="lin" valueType="num">
                                      <p:cBhvr>
                                        <p:cTn id="27" dur="1" fill="hold"/>
                                        <p:tgtEl>
                                          <p:spTgt spid="62467">
                                            <p:txEl>
                                              <p:pRg st="4" end="4"/>
                                            </p:txEl>
                                          </p:spTgt>
                                        </p:tgtEl>
                                        <p:attrNameLst>
                                          <p:attrName/>
                                        </p:attrNameLst>
                                      </p:cBhvr>
                                    </p:anim>
                                  </p:childTnLst>
                                </p:cTn>
                              </p:par>
                            </p:childTnLst>
                          </p:cTn>
                        </p:par>
                        <p:par>
                          <p:cTn id="28" fill="hold" nodeType="afterGroup">
                            <p:stCondLst>
                              <p:cond delay="0"/>
                            </p:stCondLst>
                            <p:childTnLst>
                              <p:par>
                                <p:cTn id="29" presetID="24" presetClass="entr" presetSubtype="0" fill="hold" grpId="0" nodeType="afterEffect">
                                  <p:stCondLst>
                                    <p:cond delay="0"/>
                                  </p:stCondLst>
                                  <p:childTnLst>
                                    <p:set>
                                      <p:cBhvr>
                                        <p:cTn id="30" dur="1" fill="hold">
                                          <p:stCondLst>
                                            <p:cond delay="0"/>
                                          </p:stCondLst>
                                        </p:cTn>
                                        <p:tgtEl>
                                          <p:spTgt spid="62467">
                                            <p:txEl>
                                              <p:pRg st="5" end="5"/>
                                            </p:txEl>
                                          </p:spTgt>
                                        </p:tgtEl>
                                        <p:attrNameLst>
                                          <p:attrName>style.visibility</p:attrName>
                                        </p:attrNameLst>
                                      </p:cBhvr>
                                      <p:to>
                                        <p:strVal val="visible"/>
                                      </p:to>
                                    </p:set>
                                    <p:anim to="" calcmode="lin" valueType="num">
                                      <p:cBhvr>
                                        <p:cTn id="31" dur="1" fill="hold"/>
                                        <p:tgtEl>
                                          <p:spTgt spid="62467">
                                            <p:txEl>
                                              <p:pRg st="5" end="5"/>
                                            </p:txEl>
                                          </p:spTgt>
                                        </p:tgtEl>
                                        <p:attrNameLst>
                                          <p:attrName/>
                                        </p:attrNameLst>
                                      </p:cBhvr>
                                    </p:anim>
                                  </p:childTnLst>
                                </p:cTn>
                              </p:par>
                            </p:childTnLst>
                          </p:cTn>
                        </p:par>
                        <p:par>
                          <p:cTn id="32" fill="hold" nodeType="afterGroup">
                            <p:stCondLst>
                              <p:cond delay="0"/>
                            </p:stCondLst>
                            <p:childTnLst>
                              <p:par>
                                <p:cTn id="33" presetID="24" presetClass="entr" presetSubtype="0" fill="hold" grpId="0" nodeType="afterEffect">
                                  <p:stCondLst>
                                    <p:cond delay="0"/>
                                  </p:stCondLst>
                                  <p:childTnLst>
                                    <p:set>
                                      <p:cBhvr>
                                        <p:cTn id="34" dur="1" fill="hold">
                                          <p:stCondLst>
                                            <p:cond delay="0"/>
                                          </p:stCondLst>
                                        </p:cTn>
                                        <p:tgtEl>
                                          <p:spTgt spid="62467">
                                            <p:txEl>
                                              <p:pRg st="6" end="6"/>
                                            </p:txEl>
                                          </p:spTgt>
                                        </p:tgtEl>
                                        <p:attrNameLst>
                                          <p:attrName>style.visibility</p:attrName>
                                        </p:attrNameLst>
                                      </p:cBhvr>
                                      <p:to>
                                        <p:strVal val="visible"/>
                                      </p:to>
                                    </p:set>
                                    <p:anim to="" calcmode="lin" valueType="num">
                                      <p:cBhvr>
                                        <p:cTn id="35" dur="1" fill="hold"/>
                                        <p:tgtEl>
                                          <p:spTgt spid="62467">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6246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3962400" y="609600"/>
            <a:ext cx="4876800" cy="1828800"/>
          </a:xfrm>
        </p:spPr>
        <p:txBody>
          <a:bodyPr/>
          <a:lstStyle/>
          <a:p>
            <a:r>
              <a:rPr lang="en-US" b="1"/>
              <a:t>Safety by design</a:t>
            </a:r>
          </a:p>
        </p:txBody>
      </p:sp>
      <p:sp>
        <p:nvSpPr>
          <p:cNvPr id="65539" name="Rectangle 3"/>
          <p:cNvSpPr>
            <a:spLocks noGrp="1" noChangeArrowheads="1"/>
          </p:cNvSpPr>
          <p:nvPr>
            <p:ph type="body" idx="1"/>
          </p:nvPr>
        </p:nvSpPr>
        <p:spPr>
          <a:xfrm>
            <a:off x="304800" y="2971800"/>
            <a:ext cx="8610600" cy="3657600"/>
          </a:xfrm>
        </p:spPr>
        <p:txBody>
          <a:bodyPr/>
          <a:lstStyle/>
          <a:p>
            <a:pPr>
              <a:lnSpc>
                <a:spcPct val="80000"/>
              </a:lnSpc>
            </a:pPr>
            <a:r>
              <a:rPr lang="en-US" sz="2800"/>
              <a:t>The final electrical safety principal is to increase electrical safety by design. One of the design considerations for electrical safety is to isolate the circuit. The use of isolation equipment to support preventive maintenance and repair for proper implementation of lockout/tagout procedures is an essential provision for electrical safety. This is especially important for motor loads and other loads that may require isolation for maintenance or repair purposes.</a:t>
            </a:r>
          </a:p>
        </p:txBody>
      </p:sp>
      <p:pic>
        <p:nvPicPr>
          <p:cNvPr id="65540" name="Picture 4" descr="image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3276600" cy="218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1185086"/>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mph" presetSubtype="0" fill="hold" grpId="0" nodeType="afterEffect">
                                  <p:stCondLst>
                                    <p:cond delay="0"/>
                                  </p:stCondLst>
                                  <p:childTnLst>
                                    <p:animClr clrSpc="rgb" dir="cw">
                                      <p:cBhvr override="childStyle">
                                        <p:cTn id="6" dur="250" autoRev="1" fill="hold"/>
                                        <p:tgtEl>
                                          <p:spTgt spid="65538"/>
                                        </p:tgtEl>
                                        <p:attrNameLst>
                                          <p:attrName>style.color</p:attrName>
                                        </p:attrNameLst>
                                      </p:cBhvr>
                                      <p:to>
                                        <a:schemeClr val="bg1"/>
                                      </p:to>
                                    </p:animClr>
                                    <p:animClr clrSpc="rgb" dir="cw">
                                      <p:cBhvr>
                                        <p:cTn id="7" dur="250" autoRev="1" fill="hold"/>
                                        <p:tgtEl>
                                          <p:spTgt spid="65538"/>
                                        </p:tgtEl>
                                        <p:attrNameLst>
                                          <p:attrName>fillcolor</p:attrName>
                                        </p:attrNameLst>
                                      </p:cBhvr>
                                      <p:to>
                                        <a:schemeClr val="bg1"/>
                                      </p:to>
                                    </p:animClr>
                                    <p:set>
                                      <p:cBhvr>
                                        <p:cTn id="8" dur="250" autoRev="1" fill="hold"/>
                                        <p:tgtEl>
                                          <p:spTgt spid="65538"/>
                                        </p:tgtEl>
                                        <p:attrNameLst>
                                          <p:attrName>fill.type</p:attrName>
                                        </p:attrNameLst>
                                      </p:cBhvr>
                                      <p:to>
                                        <p:strVal val="solid"/>
                                      </p:to>
                                    </p:set>
                                    <p:set>
                                      <p:cBhvr>
                                        <p:cTn id="9" dur="250" autoRev="1" fill="hold"/>
                                        <p:tgtEl>
                                          <p:spTgt spid="65538"/>
                                        </p:tgtEl>
                                        <p:attrNameLst>
                                          <p:attrName>fill.on</p:attrName>
                                        </p:attrNameLst>
                                      </p:cBhvr>
                                      <p:to>
                                        <p:strVal val="true"/>
                                      </p:to>
                                    </p:set>
                                  </p:childTnLst>
                                </p:cTn>
                              </p:par>
                            </p:childTnLst>
                          </p:cTn>
                        </p:par>
                        <p:par>
                          <p:cTn id="10" fill="hold" nodeType="afterGroup">
                            <p:stCondLst>
                              <p:cond delay="500"/>
                            </p:stCondLst>
                            <p:childTnLst>
                              <p:par>
                                <p:cTn id="11" presetID="27" presetClass="emph" presetSubtype="0" fill="hold" grpId="0" nodeType="afterEffect">
                                  <p:stCondLst>
                                    <p:cond delay="0"/>
                                  </p:stCondLst>
                                  <p:childTnLst>
                                    <p:animClr clrSpc="rgb" dir="cw">
                                      <p:cBhvr override="childStyle">
                                        <p:cTn id="12" dur="250" autoRev="1" fill="hold"/>
                                        <p:tgtEl>
                                          <p:spTgt spid="65539">
                                            <p:txEl>
                                              <p:pRg st="0" end="0"/>
                                            </p:txEl>
                                          </p:spTgt>
                                        </p:tgtEl>
                                        <p:attrNameLst>
                                          <p:attrName>style.color</p:attrName>
                                        </p:attrNameLst>
                                      </p:cBhvr>
                                      <p:to>
                                        <a:schemeClr val="bg1"/>
                                      </p:to>
                                    </p:animClr>
                                    <p:animClr clrSpc="rgb" dir="cw">
                                      <p:cBhvr>
                                        <p:cTn id="13" dur="250" autoRev="1" fill="hold"/>
                                        <p:tgtEl>
                                          <p:spTgt spid="65539">
                                            <p:txEl>
                                              <p:pRg st="0" end="0"/>
                                            </p:txEl>
                                          </p:spTgt>
                                        </p:tgtEl>
                                        <p:attrNameLst>
                                          <p:attrName>fillcolor</p:attrName>
                                        </p:attrNameLst>
                                      </p:cBhvr>
                                      <p:to>
                                        <a:schemeClr val="bg1"/>
                                      </p:to>
                                    </p:animClr>
                                    <p:set>
                                      <p:cBhvr>
                                        <p:cTn id="14" dur="250" autoRev="1" fill="hold"/>
                                        <p:tgtEl>
                                          <p:spTgt spid="65539">
                                            <p:txEl>
                                              <p:pRg st="0" end="0"/>
                                            </p:txEl>
                                          </p:spTgt>
                                        </p:tgtEl>
                                        <p:attrNameLst>
                                          <p:attrName>fill.type</p:attrName>
                                        </p:attrNameLst>
                                      </p:cBhvr>
                                      <p:to>
                                        <p:strVal val="solid"/>
                                      </p:to>
                                    </p:set>
                                    <p:set>
                                      <p:cBhvr>
                                        <p:cTn id="15" dur="250" autoRev="1" fill="hold"/>
                                        <p:tgtEl>
                                          <p:spTgt spid="65539">
                                            <p:txEl>
                                              <p:pRg st="0" end="0"/>
                                            </p:txEl>
                                          </p:spTgt>
                                        </p:tgtEl>
                                        <p:attrNameLst>
                                          <p:attrName>fill.on</p:attrName>
                                        </p:attrNameLst>
                                      </p:cBhvr>
                                      <p:to>
                                        <p:strVal val="true"/>
                                      </p:to>
                                    </p:set>
                                  </p:childTnLst>
                                </p:cTn>
                              </p:par>
                            </p:childTnLst>
                          </p:cTn>
                        </p:par>
                        <p:par>
                          <p:cTn id="16" fill="hold" nodeType="afterGroup">
                            <p:stCondLst>
                              <p:cond delay="1000"/>
                            </p:stCondLst>
                            <p:childTnLst>
                              <p:par>
                                <p:cTn id="17" presetID="27" presetClass="emph" presetSubtype="0" fill="hold" nodeType="afterEffect">
                                  <p:stCondLst>
                                    <p:cond delay="0"/>
                                  </p:stCondLst>
                                  <p:childTnLst>
                                    <p:animClr clrSpc="rgb" dir="cw">
                                      <p:cBhvr override="childStyle">
                                        <p:cTn id="18" dur="250" autoRev="1" fill="hold"/>
                                        <p:tgtEl>
                                          <p:spTgt spid="65540"/>
                                        </p:tgtEl>
                                        <p:attrNameLst>
                                          <p:attrName>style.color</p:attrName>
                                        </p:attrNameLst>
                                      </p:cBhvr>
                                      <p:to>
                                        <a:schemeClr val="bg1"/>
                                      </p:to>
                                    </p:animClr>
                                    <p:animClr clrSpc="rgb" dir="cw">
                                      <p:cBhvr>
                                        <p:cTn id="19" dur="250" autoRev="1" fill="hold"/>
                                        <p:tgtEl>
                                          <p:spTgt spid="65540"/>
                                        </p:tgtEl>
                                        <p:attrNameLst>
                                          <p:attrName>fillcolor</p:attrName>
                                        </p:attrNameLst>
                                      </p:cBhvr>
                                      <p:to>
                                        <a:schemeClr val="bg1"/>
                                      </p:to>
                                    </p:animClr>
                                    <p:set>
                                      <p:cBhvr>
                                        <p:cTn id="20" dur="250" autoRev="1" fill="hold"/>
                                        <p:tgtEl>
                                          <p:spTgt spid="65540"/>
                                        </p:tgtEl>
                                        <p:attrNameLst>
                                          <p:attrName>fill.type</p:attrName>
                                        </p:attrNameLst>
                                      </p:cBhvr>
                                      <p:to>
                                        <p:strVal val="solid"/>
                                      </p:to>
                                    </p:set>
                                    <p:set>
                                      <p:cBhvr>
                                        <p:cTn id="21" dur="250" autoRev="1" fill="hold"/>
                                        <p:tgtEl>
                                          <p:spTgt spid="65540"/>
                                        </p:tgtEl>
                                        <p:attrNameLst>
                                          <p:attrName>fill.on</p:attrName>
                                        </p:attrNameLst>
                                      </p:cBhvr>
                                      <p:to>
                                        <p:strVal val="true"/>
                                      </p:to>
                                    </p:set>
                                  </p:childTnLst>
                                </p:cTn>
                              </p:par>
                            </p:childTnLst>
                          </p:cTn>
                        </p:par>
                        <p:par>
                          <p:cTn id="22" fill="hold" nodeType="afterGroup">
                            <p:stCondLst>
                              <p:cond delay="1500"/>
                            </p:stCondLst>
                            <p:childTnLst>
                              <p:par>
                                <p:cTn id="23" presetID="8" presetClass="entr" presetSubtype="16" fill="hold" nodeType="afterEffect">
                                  <p:stCondLst>
                                    <p:cond delay="0"/>
                                  </p:stCondLst>
                                  <p:childTnLst>
                                    <p:set>
                                      <p:cBhvr>
                                        <p:cTn id="24" dur="1" fill="hold">
                                          <p:stCondLst>
                                            <p:cond delay="0"/>
                                          </p:stCondLst>
                                        </p:cTn>
                                        <p:tgtEl>
                                          <p:spTgt spid="65540"/>
                                        </p:tgtEl>
                                        <p:attrNameLst>
                                          <p:attrName>style.visibility</p:attrName>
                                        </p:attrNameLst>
                                      </p:cBhvr>
                                      <p:to>
                                        <p:strVal val="visible"/>
                                      </p:to>
                                    </p:set>
                                    <p:animEffect transition="in" filter="diamond(in)">
                                      <p:cBhvr>
                                        <p:cTn id="25" dur="2000"/>
                                        <p:tgtEl>
                                          <p:spTgt spid="65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p:bldP spid="65539"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6569" name="Picture 9"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3434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6562" name="Rectangle 2"/>
          <p:cNvSpPr>
            <a:spLocks noGrp="1" noChangeArrowheads="1"/>
          </p:cNvSpPr>
          <p:nvPr>
            <p:ph type="title"/>
          </p:nvPr>
        </p:nvSpPr>
        <p:spPr/>
        <p:txBody>
          <a:bodyPr/>
          <a:lstStyle/>
          <a:p>
            <a:r>
              <a:rPr lang="en-US">
                <a:solidFill>
                  <a:srgbClr val="FF0000"/>
                </a:solidFill>
              </a:rPr>
              <a:t>The key</a:t>
            </a:r>
          </a:p>
        </p:txBody>
      </p:sp>
      <p:sp>
        <p:nvSpPr>
          <p:cNvPr id="66563" name="Rectangle 3"/>
          <p:cNvSpPr>
            <a:spLocks noGrp="1" noChangeArrowheads="1"/>
          </p:cNvSpPr>
          <p:nvPr>
            <p:ph type="body" idx="1"/>
          </p:nvPr>
        </p:nvSpPr>
        <p:spPr/>
        <p:txBody>
          <a:bodyPr/>
          <a:lstStyle/>
          <a:p>
            <a:pPr>
              <a:lnSpc>
                <a:spcPct val="90000"/>
              </a:lnSpc>
              <a:buFontTx/>
              <a:buNone/>
            </a:pPr>
            <a:r>
              <a:rPr lang="en-US" sz="2400">
                <a:solidFill>
                  <a:srgbClr val="FF0000"/>
                </a:solidFill>
              </a:rPr>
              <a:t>The key electrical safety principles focus on the protection of owners, employers, and employees. To ensure a safer workplace, electrical professionals must change their existing cultures, beliefs and practices and follow electrical safety standards and regulations. By understanding electrical safety standards and regulations, establishing and following an electrical safety program, understanding and identifying electrical hazards, using safe work procedures, tools, and protective equipment, and improving electrical system safety by design, the electrical industry can work in a safer environment.</a:t>
            </a:r>
          </a:p>
        </p:txBody>
      </p:sp>
      <p:pic>
        <p:nvPicPr>
          <p:cNvPr id="66564" name="Picture 4" descr="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0"/>
            <a:ext cx="1905000" cy="1476375"/>
          </a:xfrm>
          <a:prstGeom prst="rect">
            <a:avLst/>
          </a:prstGeom>
          <a:noFill/>
          <a:extLst>
            <a:ext uri="{909E8E84-426E-40DD-AFC4-6F175D3DCCD1}">
              <a14:hiddenFill xmlns:a14="http://schemas.microsoft.com/office/drawing/2010/main">
                <a:solidFill>
                  <a:srgbClr val="FFFFFF"/>
                </a:solidFill>
              </a14:hiddenFill>
            </a:ext>
          </a:extLst>
        </p:spPr>
      </p:pic>
      <p:sp>
        <p:nvSpPr>
          <p:cNvPr id="66572" name="WordArt 12"/>
          <p:cNvSpPr>
            <a:spLocks noChangeArrowheads="1" noChangeShapeType="1" noTextEdit="1"/>
          </p:cNvSpPr>
          <p:nvPr/>
        </p:nvSpPr>
        <p:spPr bwMode="auto">
          <a:xfrm>
            <a:off x="3733800" y="5410200"/>
            <a:ext cx="5105400" cy="1447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en-US" sz="3600" kern="10">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ELECTRICITY</a:t>
            </a:r>
          </a:p>
        </p:txBody>
      </p:sp>
    </p:spTree>
    <p:extLst>
      <p:ext uri="{BB962C8B-B14F-4D97-AF65-F5344CB8AC3E}">
        <p14:creationId xmlns:p14="http://schemas.microsoft.com/office/powerpoint/2010/main" val="3757551410"/>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66562"/>
                                        </p:tgtEl>
                                        <p:attrNameLst>
                                          <p:attrName>style.visibility</p:attrName>
                                        </p:attrNameLst>
                                      </p:cBhvr>
                                      <p:to>
                                        <p:strVal val="visible"/>
                                      </p:to>
                                    </p:set>
                                    <p:anim to="" calcmode="lin" valueType="num">
                                      <p:cBhvr>
                                        <p:cTn id="7" dur="1" fill="hold"/>
                                        <p:tgtEl>
                                          <p:spTgt spid="66562"/>
                                        </p:tgtEl>
                                        <p:attrNameLst>
                                          <p:attrName/>
                                        </p:attrNameLst>
                                      </p:cBhvr>
                                    </p:anim>
                                  </p:child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66563">
                                            <p:txEl>
                                              <p:pRg st="0" end="0"/>
                                            </p:txEl>
                                          </p:spTgt>
                                        </p:tgtEl>
                                        <p:attrNameLst>
                                          <p:attrName>style.visibility</p:attrName>
                                        </p:attrNameLst>
                                      </p:cBhvr>
                                      <p:to>
                                        <p:strVal val="visible"/>
                                      </p:to>
                                    </p:set>
                                    <p:anim to="" calcmode="lin" valueType="num">
                                      <p:cBhvr>
                                        <p:cTn id="11" dur="1" fill="hold"/>
                                        <p:tgtEl>
                                          <p:spTgt spid="66563">
                                            <p:txEl>
                                              <p:pRg st="0" end="0"/>
                                            </p:txEl>
                                          </p:spTgt>
                                        </p:tgtEl>
                                        <p:attrNameLst>
                                          <p:attrName/>
                                        </p:attrNameLst>
                                      </p:cBhvr>
                                    </p:anim>
                                  </p:childTnLst>
                                </p:cTn>
                              </p:par>
                            </p:childTnLst>
                          </p:cTn>
                        </p:par>
                        <p:par>
                          <p:cTn id="12" fill="hold" nodeType="afterGroup">
                            <p:stCondLst>
                              <p:cond delay="0"/>
                            </p:stCondLst>
                            <p:childTnLst>
                              <p:par>
                                <p:cTn id="13" presetID="24" presetClass="entr" presetSubtype="0" fill="hold" nodeType="afterEffect">
                                  <p:stCondLst>
                                    <p:cond delay="0"/>
                                  </p:stCondLst>
                                  <p:childTnLst>
                                    <p:set>
                                      <p:cBhvr>
                                        <p:cTn id="14" dur="1" fill="hold">
                                          <p:stCondLst>
                                            <p:cond delay="0"/>
                                          </p:stCondLst>
                                        </p:cTn>
                                        <p:tgtEl>
                                          <p:spTgt spid="66564"/>
                                        </p:tgtEl>
                                        <p:attrNameLst>
                                          <p:attrName>style.visibility</p:attrName>
                                        </p:attrNameLst>
                                      </p:cBhvr>
                                      <p:to>
                                        <p:strVal val="visible"/>
                                      </p:to>
                                    </p:set>
                                    <p:anim to="" calcmode="lin" valueType="num">
                                      <p:cBhvr>
                                        <p:cTn id="15" dur="1" fill="hold"/>
                                        <p:tgtEl>
                                          <p:spTgt spid="6656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P spid="6656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UNSAFE7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699465"/>
      </p:ext>
    </p:extLst>
  </p:cSld>
  <p:clrMapOvr>
    <a:masterClrMapping/>
  </p:clrMapOvr>
  <p:transition advTm="10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28600" y="228600"/>
            <a:ext cx="838200" cy="762000"/>
          </a:xfrm>
        </p:spPr>
        <p:txBody>
          <a:bodyPr/>
          <a:lstStyle/>
          <a:p>
            <a:r>
              <a:rPr lang="en-US" sz="1000"/>
              <a:t>BEGIN </a:t>
            </a:r>
            <a:br>
              <a:rPr lang="en-US" sz="1000"/>
            </a:br>
            <a:r>
              <a:rPr lang="en-US" sz="700"/>
              <a:t>INSTRUCTION</a:t>
            </a:r>
            <a:br>
              <a:rPr lang="en-US" sz="700"/>
            </a:br>
            <a:r>
              <a:rPr lang="en-US" sz="600"/>
              <a:t/>
            </a:r>
            <a:br>
              <a:rPr lang="en-US" sz="600"/>
            </a:br>
            <a:r>
              <a:rPr lang="en-US" sz="1400" b="1">
                <a:solidFill>
                  <a:srgbClr val="FF0000"/>
                </a:solidFill>
              </a:rPr>
              <a:t>ZONE</a:t>
            </a:r>
          </a:p>
        </p:txBody>
      </p:sp>
      <p:sp>
        <p:nvSpPr>
          <p:cNvPr id="71683" name="Rectangle 3"/>
          <p:cNvSpPr>
            <a:spLocks noGrp="1" noChangeArrowheads="1"/>
          </p:cNvSpPr>
          <p:nvPr>
            <p:ph type="body" idx="1"/>
          </p:nvPr>
        </p:nvSpPr>
        <p:spPr>
          <a:xfrm>
            <a:off x="304800" y="2667000"/>
            <a:ext cx="4038600" cy="2392363"/>
          </a:xfrm>
        </p:spPr>
        <p:txBody>
          <a:bodyPr/>
          <a:lstStyle/>
          <a:p>
            <a:pPr>
              <a:lnSpc>
                <a:spcPct val="90000"/>
              </a:lnSpc>
              <a:buFontTx/>
              <a:buNone/>
            </a:pPr>
            <a:r>
              <a:rPr lang="en-US" sz="2000" b="1">
                <a:solidFill>
                  <a:schemeClr val="accent2"/>
                </a:solidFill>
              </a:rPr>
              <a:t>On the worksite</a:t>
            </a:r>
          </a:p>
          <a:p>
            <a:pPr>
              <a:lnSpc>
                <a:spcPct val="90000"/>
              </a:lnSpc>
              <a:buFont typeface="Wingdings" pitchFamily="2" charset="2"/>
              <a:buChar char="Ø"/>
            </a:pPr>
            <a:r>
              <a:rPr lang="en-US" sz="1800" b="1">
                <a:solidFill>
                  <a:srgbClr val="FF0000"/>
                </a:solidFill>
              </a:rPr>
              <a:t>Equipment contacting a live electrical line can cause fire, explosion, or electrocution.</a:t>
            </a:r>
          </a:p>
          <a:p>
            <a:pPr>
              <a:lnSpc>
                <a:spcPct val="90000"/>
              </a:lnSpc>
              <a:buFont typeface="Wingdings" pitchFamily="2" charset="2"/>
              <a:buChar char="Ø"/>
            </a:pPr>
            <a:r>
              <a:rPr lang="en-US" sz="1800" b="1">
                <a:solidFill>
                  <a:srgbClr val="FF0000"/>
                </a:solidFill>
              </a:rPr>
              <a:t>Electricity can arc from the line to the equipment.</a:t>
            </a:r>
          </a:p>
          <a:p>
            <a:pPr>
              <a:lnSpc>
                <a:spcPct val="90000"/>
              </a:lnSpc>
              <a:buFont typeface="Wingdings" pitchFamily="2" charset="2"/>
              <a:buChar char="Ø"/>
            </a:pPr>
            <a:r>
              <a:rPr lang="en-US" sz="1800" b="1">
                <a:solidFill>
                  <a:srgbClr val="FF0000"/>
                </a:solidFill>
              </a:rPr>
              <a:t>Electricity can cause severe burn and death.</a:t>
            </a:r>
          </a:p>
          <a:p>
            <a:pPr>
              <a:lnSpc>
                <a:spcPct val="90000"/>
              </a:lnSpc>
            </a:pPr>
            <a:endParaRPr lang="en-US" sz="1800" b="1">
              <a:solidFill>
                <a:srgbClr val="FF0000"/>
              </a:solidFill>
            </a:endParaRPr>
          </a:p>
        </p:txBody>
      </p:sp>
      <p:sp>
        <p:nvSpPr>
          <p:cNvPr id="71685" name="Text Box 5"/>
          <p:cNvSpPr txBox="1">
            <a:spLocks noChangeArrowheads="1"/>
          </p:cNvSpPr>
          <p:nvPr/>
        </p:nvSpPr>
        <p:spPr bwMode="auto">
          <a:xfrm>
            <a:off x="228600" y="5257800"/>
            <a:ext cx="5791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solidFill>
                  <a:schemeClr val="accent2"/>
                </a:solidFill>
              </a:rPr>
              <a:t>Work around electricity only</a:t>
            </a:r>
          </a:p>
          <a:p>
            <a:pPr>
              <a:spcBef>
                <a:spcPct val="50000"/>
              </a:spcBef>
              <a:buFont typeface="Wingdings" pitchFamily="2" charset="2"/>
              <a:buChar char="v"/>
            </a:pPr>
            <a:r>
              <a:rPr lang="en-US" sz="2000">
                <a:solidFill>
                  <a:srgbClr val="FF0000"/>
                </a:solidFill>
              </a:rPr>
              <a:t> When you are trained in all aspects of the job.</a:t>
            </a:r>
          </a:p>
          <a:p>
            <a:pPr>
              <a:spcBef>
                <a:spcPct val="50000"/>
              </a:spcBef>
              <a:buFont typeface="Wingdings" pitchFamily="2" charset="2"/>
              <a:buChar char="v"/>
            </a:pPr>
            <a:r>
              <a:rPr lang="en-US" sz="2000">
                <a:solidFill>
                  <a:srgbClr val="FF0000"/>
                </a:solidFill>
              </a:rPr>
              <a:t> When you have reason to be there.</a:t>
            </a:r>
          </a:p>
        </p:txBody>
      </p:sp>
      <p:pic>
        <p:nvPicPr>
          <p:cNvPr id="71686" name="Picture 6" descr="ROADWAY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2275" y="2581275"/>
            <a:ext cx="36576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71687" name="Picture 7" descr="ROADWAY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4114800"/>
            <a:ext cx="2076450" cy="2743200"/>
          </a:xfrm>
          <a:prstGeom prst="rect">
            <a:avLst/>
          </a:prstGeom>
          <a:noFill/>
          <a:extLst>
            <a:ext uri="{909E8E84-426E-40DD-AFC4-6F175D3DCCD1}">
              <a14:hiddenFill xmlns:a14="http://schemas.microsoft.com/office/drawing/2010/main">
                <a:solidFill>
                  <a:srgbClr val="FFFFFF"/>
                </a:solidFill>
              </a14:hiddenFill>
            </a:ext>
          </a:extLst>
        </p:spPr>
      </p:pic>
      <p:sp>
        <p:nvSpPr>
          <p:cNvPr id="71688" name="Text Box 8"/>
          <p:cNvSpPr txBox="1">
            <a:spLocks noChangeArrowheads="1"/>
          </p:cNvSpPr>
          <p:nvPr/>
        </p:nvSpPr>
        <p:spPr bwMode="auto">
          <a:xfrm>
            <a:off x="228600" y="2590800"/>
            <a:ext cx="74834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endParaRPr lang="en-US" sz="2800"/>
          </a:p>
        </p:txBody>
      </p:sp>
      <p:sp>
        <p:nvSpPr>
          <p:cNvPr id="71689" name="WordArt 9"/>
          <p:cNvSpPr>
            <a:spLocks noChangeArrowheads="1" noChangeShapeType="1" noTextEdit="1"/>
          </p:cNvSpPr>
          <p:nvPr/>
        </p:nvSpPr>
        <p:spPr bwMode="auto">
          <a:xfrm>
            <a:off x="990600" y="228600"/>
            <a:ext cx="7467600" cy="609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solidFill>
                  <a:srgbClr val="336699"/>
                </a:solidFill>
                <a:effectLst>
                  <a:outerShdw dist="45791" dir="2021404" algn="ctr" rotWithShape="0">
                    <a:srgbClr val="B2B2B2">
                      <a:alpha val="80000"/>
                    </a:srgbClr>
                  </a:outerShdw>
                </a:effectLst>
                <a:latin typeface="Times New Roman"/>
                <a:cs typeface="Times New Roman"/>
              </a:rPr>
              <a:t>ELECTRICAL HAZARDS </a:t>
            </a:r>
          </a:p>
        </p:txBody>
      </p:sp>
      <p:sp>
        <p:nvSpPr>
          <p:cNvPr id="71690" name="WordArt 10"/>
          <p:cNvSpPr>
            <a:spLocks noChangeArrowheads="1" noChangeShapeType="1" noTextEdit="1"/>
          </p:cNvSpPr>
          <p:nvPr/>
        </p:nvSpPr>
        <p:spPr bwMode="auto">
          <a:xfrm>
            <a:off x="2133600" y="914400"/>
            <a:ext cx="5257800" cy="381000"/>
          </a:xfrm>
          <a:prstGeom prst="rect">
            <a:avLst/>
          </a:prstGeom>
        </p:spPr>
        <p:txBody>
          <a:bodyPr wrap="none" fromWordArt="1">
            <a:prstTxWarp prst="textDoubleWave1">
              <a:avLst>
                <a:gd name="adj1" fmla="val 6500"/>
                <a:gd name="adj2" fmla="val 0"/>
              </a:avLst>
            </a:prstTxWarp>
          </a:bodyPr>
          <a:lstStyle/>
          <a:p>
            <a:pPr algn="ctr"/>
            <a:r>
              <a:rPr lang="en-US" sz="3600" kern="10" spc="-360">
                <a:ln w="12700">
                  <a:solidFill>
                    <a:srgbClr val="000099"/>
                  </a:solidFill>
                  <a:round/>
                  <a:headEnd/>
                  <a:tailEnd/>
                </a:ln>
                <a:solidFill>
                  <a:srgbClr val="33CCFF"/>
                </a:solidFill>
                <a:effectLst>
                  <a:outerShdw dist="125724" dir="18900000" algn="ctr" rotWithShape="0">
                    <a:srgbClr val="000099"/>
                  </a:outerShdw>
                </a:effectLst>
                <a:latin typeface="Impact"/>
              </a:rPr>
              <a:t>ROADWAY SAFETY</a:t>
            </a:r>
          </a:p>
        </p:txBody>
      </p:sp>
      <p:sp>
        <p:nvSpPr>
          <p:cNvPr id="71691" name="Text Box 11"/>
          <p:cNvSpPr txBox="1">
            <a:spLocks noChangeArrowheads="1"/>
          </p:cNvSpPr>
          <p:nvPr/>
        </p:nvSpPr>
        <p:spPr bwMode="auto">
          <a:xfrm>
            <a:off x="533400" y="1524000"/>
            <a:ext cx="80359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600"/>
              <a:t>What are the dangers of Electricity?</a:t>
            </a:r>
          </a:p>
          <a:p>
            <a:pPr algn="ctr"/>
            <a:r>
              <a:rPr lang="en-US" sz="2400">
                <a:solidFill>
                  <a:schemeClr val="accent2"/>
                </a:solidFill>
              </a:rPr>
              <a:t>Contact can cause explosion, fire, electrocution.</a:t>
            </a:r>
          </a:p>
        </p:txBody>
      </p:sp>
      <p:sp>
        <p:nvSpPr>
          <p:cNvPr id="71692" name="AutoShape 12"/>
          <p:cNvSpPr>
            <a:spLocks noChangeArrowheads="1"/>
          </p:cNvSpPr>
          <p:nvPr/>
        </p:nvSpPr>
        <p:spPr bwMode="auto">
          <a:xfrm>
            <a:off x="8382000" y="152400"/>
            <a:ext cx="762000" cy="1066800"/>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b="1"/>
              <a:t>1</a:t>
            </a:r>
          </a:p>
        </p:txBody>
      </p:sp>
    </p:spTree>
    <p:extLst>
      <p:ext uri="{BB962C8B-B14F-4D97-AF65-F5344CB8AC3E}">
        <p14:creationId xmlns:p14="http://schemas.microsoft.com/office/powerpoint/2010/main" val="2702423280"/>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71689"/>
                                        </p:tgtEl>
                                        <p:attrNameLst>
                                          <p:attrName>style.visibility</p:attrName>
                                        </p:attrNameLst>
                                      </p:cBhvr>
                                      <p:to>
                                        <p:strVal val="visible"/>
                                      </p:to>
                                    </p:set>
                                    <p:anim to="" calcmode="lin" valueType="num">
                                      <p:cBhvr>
                                        <p:cTn id="7" dur="1" fill="hold"/>
                                        <p:tgtEl>
                                          <p:spTgt spid="71689"/>
                                        </p:tgtEl>
                                        <p:attrNameLst>
                                          <p:attrName/>
                                        </p:attrNameLst>
                                      </p:cBhvr>
                                    </p:anim>
                                  </p:child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71690"/>
                                        </p:tgtEl>
                                        <p:attrNameLst>
                                          <p:attrName>style.visibility</p:attrName>
                                        </p:attrNameLst>
                                      </p:cBhvr>
                                      <p:to>
                                        <p:strVal val="visible"/>
                                      </p:to>
                                    </p:set>
                                    <p:anim to="" calcmode="lin" valueType="num">
                                      <p:cBhvr>
                                        <p:cTn id="11" dur="1" fill="hold"/>
                                        <p:tgtEl>
                                          <p:spTgt spid="71690"/>
                                        </p:tgtEl>
                                        <p:attrNameLst>
                                          <p:attrName/>
                                        </p:attrNameLst>
                                      </p:cBhvr>
                                    </p:anim>
                                  </p:childTnLst>
                                </p:cTn>
                              </p:par>
                            </p:childTnLst>
                          </p:cTn>
                        </p:par>
                        <p:par>
                          <p:cTn id="12" fill="hold" nodeType="afterGroup">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71691"/>
                                        </p:tgtEl>
                                        <p:attrNameLst>
                                          <p:attrName>style.visibility</p:attrName>
                                        </p:attrNameLst>
                                      </p:cBhvr>
                                      <p:to>
                                        <p:strVal val="visible"/>
                                      </p:to>
                                    </p:set>
                                    <p:anim to="" calcmode="lin" valueType="num">
                                      <p:cBhvr>
                                        <p:cTn id="15" dur="1" fill="hold"/>
                                        <p:tgtEl>
                                          <p:spTgt spid="71691"/>
                                        </p:tgtEl>
                                        <p:attrNameLst>
                                          <p:attrName/>
                                        </p:attrNameLst>
                                      </p:cBhvr>
                                    </p:anim>
                                  </p:childTnLst>
                                </p:cTn>
                              </p:par>
                            </p:childTnLst>
                          </p:cTn>
                        </p:par>
                        <p:par>
                          <p:cTn id="16" fill="hold" nodeType="afterGroup">
                            <p:stCondLst>
                              <p:cond delay="0"/>
                            </p:stCondLst>
                            <p:childTnLst>
                              <p:par>
                                <p:cTn id="17" presetID="24" presetClass="entr" presetSubtype="0" fill="hold" grpId="0" nodeType="afterEffect">
                                  <p:stCondLst>
                                    <p:cond delay="0"/>
                                  </p:stCondLst>
                                  <p:childTnLst>
                                    <p:set>
                                      <p:cBhvr>
                                        <p:cTn id="18" dur="1" fill="hold">
                                          <p:stCondLst>
                                            <p:cond delay="0"/>
                                          </p:stCondLst>
                                        </p:cTn>
                                        <p:tgtEl>
                                          <p:spTgt spid="71683">
                                            <p:txEl>
                                              <p:pRg st="0" end="0"/>
                                            </p:txEl>
                                          </p:spTgt>
                                        </p:tgtEl>
                                        <p:attrNameLst>
                                          <p:attrName>style.visibility</p:attrName>
                                        </p:attrNameLst>
                                      </p:cBhvr>
                                      <p:to>
                                        <p:strVal val="visible"/>
                                      </p:to>
                                    </p:set>
                                    <p:anim to="" calcmode="lin" valueType="num">
                                      <p:cBhvr>
                                        <p:cTn id="19" dur="1" fill="hold"/>
                                        <p:tgtEl>
                                          <p:spTgt spid="71683">
                                            <p:txEl>
                                              <p:pRg st="0" end="0"/>
                                            </p:txEl>
                                          </p:spTgt>
                                        </p:tgtEl>
                                        <p:attrNameLst>
                                          <p:attrName/>
                                        </p:attrNameLst>
                                      </p:cBhvr>
                                    </p:anim>
                                  </p:childTnLst>
                                </p:cTn>
                              </p:par>
                            </p:childTnLst>
                          </p:cTn>
                        </p:par>
                        <p:par>
                          <p:cTn id="20" fill="hold" nodeType="afterGroup">
                            <p:stCondLst>
                              <p:cond delay="0"/>
                            </p:stCondLst>
                            <p:childTnLst>
                              <p:par>
                                <p:cTn id="21" presetID="24" presetClass="entr" presetSubtype="0" fill="hold" grpId="0" nodeType="afterEffect">
                                  <p:stCondLst>
                                    <p:cond delay="0"/>
                                  </p:stCondLst>
                                  <p:childTnLst>
                                    <p:set>
                                      <p:cBhvr>
                                        <p:cTn id="22" dur="1" fill="hold">
                                          <p:stCondLst>
                                            <p:cond delay="0"/>
                                          </p:stCondLst>
                                        </p:cTn>
                                        <p:tgtEl>
                                          <p:spTgt spid="71683">
                                            <p:txEl>
                                              <p:pRg st="1" end="1"/>
                                            </p:txEl>
                                          </p:spTgt>
                                        </p:tgtEl>
                                        <p:attrNameLst>
                                          <p:attrName>style.visibility</p:attrName>
                                        </p:attrNameLst>
                                      </p:cBhvr>
                                      <p:to>
                                        <p:strVal val="visible"/>
                                      </p:to>
                                    </p:set>
                                    <p:anim to="" calcmode="lin" valueType="num">
                                      <p:cBhvr>
                                        <p:cTn id="23" dur="1" fill="hold"/>
                                        <p:tgtEl>
                                          <p:spTgt spid="71683">
                                            <p:txEl>
                                              <p:pRg st="1" end="1"/>
                                            </p:txEl>
                                          </p:spTgt>
                                        </p:tgtEl>
                                        <p:attrNameLst>
                                          <p:attrName/>
                                        </p:attrNameLst>
                                      </p:cBhvr>
                                    </p:anim>
                                  </p:childTnLst>
                                </p:cTn>
                              </p:par>
                            </p:childTnLst>
                          </p:cTn>
                        </p:par>
                        <p:par>
                          <p:cTn id="24" fill="hold" nodeType="afterGroup">
                            <p:stCondLst>
                              <p:cond delay="0"/>
                            </p:stCondLst>
                            <p:childTnLst>
                              <p:par>
                                <p:cTn id="25" presetID="24" presetClass="entr" presetSubtype="0" fill="hold" grpId="0" nodeType="afterEffect">
                                  <p:stCondLst>
                                    <p:cond delay="0"/>
                                  </p:stCondLst>
                                  <p:childTnLst>
                                    <p:set>
                                      <p:cBhvr>
                                        <p:cTn id="26" dur="1" fill="hold">
                                          <p:stCondLst>
                                            <p:cond delay="0"/>
                                          </p:stCondLst>
                                        </p:cTn>
                                        <p:tgtEl>
                                          <p:spTgt spid="71683">
                                            <p:txEl>
                                              <p:pRg st="2" end="2"/>
                                            </p:txEl>
                                          </p:spTgt>
                                        </p:tgtEl>
                                        <p:attrNameLst>
                                          <p:attrName>style.visibility</p:attrName>
                                        </p:attrNameLst>
                                      </p:cBhvr>
                                      <p:to>
                                        <p:strVal val="visible"/>
                                      </p:to>
                                    </p:set>
                                    <p:anim to="" calcmode="lin" valueType="num">
                                      <p:cBhvr>
                                        <p:cTn id="27" dur="1" fill="hold"/>
                                        <p:tgtEl>
                                          <p:spTgt spid="71683">
                                            <p:txEl>
                                              <p:pRg st="2" end="2"/>
                                            </p:txEl>
                                          </p:spTgt>
                                        </p:tgtEl>
                                        <p:attrNameLst>
                                          <p:attrName/>
                                        </p:attrNameLst>
                                      </p:cBhvr>
                                    </p:anim>
                                  </p:childTnLst>
                                </p:cTn>
                              </p:par>
                            </p:childTnLst>
                          </p:cTn>
                        </p:par>
                        <p:par>
                          <p:cTn id="28" fill="hold" nodeType="afterGroup">
                            <p:stCondLst>
                              <p:cond delay="0"/>
                            </p:stCondLst>
                            <p:childTnLst>
                              <p:par>
                                <p:cTn id="29" presetID="24" presetClass="entr" presetSubtype="0" fill="hold" grpId="0" nodeType="afterEffect">
                                  <p:stCondLst>
                                    <p:cond delay="0"/>
                                  </p:stCondLst>
                                  <p:childTnLst>
                                    <p:set>
                                      <p:cBhvr>
                                        <p:cTn id="30" dur="1" fill="hold">
                                          <p:stCondLst>
                                            <p:cond delay="0"/>
                                          </p:stCondLst>
                                        </p:cTn>
                                        <p:tgtEl>
                                          <p:spTgt spid="71683">
                                            <p:txEl>
                                              <p:pRg st="3" end="3"/>
                                            </p:txEl>
                                          </p:spTgt>
                                        </p:tgtEl>
                                        <p:attrNameLst>
                                          <p:attrName>style.visibility</p:attrName>
                                        </p:attrNameLst>
                                      </p:cBhvr>
                                      <p:to>
                                        <p:strVal val="visible"/>
                                      </p:to>
                                    </p:set>
                                    <p:anim to="" calcmode="lin" valueType="num">
                                      <p:cBhvr>
                                        <p:cTn id="31" dur="1" fill="hold"/>
                                        <p:tgtEl>
                                          <p:spTgt spid="71683">
                                            <p:txEl>
                                              <p:pRg st="3" end="3"/>
                                            </p:txEl>
                                          </p:spTgt>
                                        </p:tgtEl>
                                        <p:attrNameLst>
                                          <p:attrName/>
                                        </p:attrNameLst>
                                      </p:cBhvr>
                                    </p:anim>
                                  </p:childTnLst>
                                </p:cTn>
                              </p:par>
                            </p:childTnLst>
                          </p:cTn>
                        </p:par>
                        <p:par>
                          <p:cTn id="32" fill="hold" nodeType="afterGroup">
                            <p:stCondLst>
                              <p:cond delay="0"/>
                            </p:stCondLst>
                            <p:childTnLst>
                              <p:par>
                                <p:cTn id="33" presetID="24" presetClass="entr" presetSubtype="0" fill="hold" grpId="0" nodeType="afterEffect">
                                  <p:stCondLst>
                                    <p:cond delay="0"/>
                                  </p:stCondLst>
                                  <p:childTnLst>
                                    <p:set>
                                      <p:cBhvr>
                                        <p:cTn id="34" dur="1" fill="hold">
                                          <p:stCondLst>
                                            <p:cond delay="0"/>
                                          </p:stCondLst>
                                        </p:cTn>
                                        <p:tgtEl>
                                          <p:spTgt spid="71685"/>
                                        </p:tgtEl>
                                        <p:attrNameLst>
                                          <p:attrName>style.visibility</p:attrName>
                                        </p:attrNameLst>
                                      </p:cBhvr>
                                      <p:to>
                                        <p:strVal val="visible"/>
                                      </p:to>
                                    </p:set>
                                    <p:anim to="" calcmode="lin" valueType="num">
                                      <p:cBhvr>
                                        <p:cTn id="35" dur="1" fill="hold"/>
                                        <p:tgtEl>
                                          <p:spTgt spid="71685"/>
                                        </p:tgtEl>
                                        <p:attrNameLst>
                                          <p:attrName/>
                                        </p:attrNameLst>
                                      </p:cBhvr>
                                    </p:anim>
                                  </p:childTnLst>
                                </p:cTn>
                              </p:par>
                            </p:childTnLst>
                          </p:cTn>
                        </p:par>
                        <p:par>
                          <p:cTn id="36" fill="hold" nodeType="afterGroup">
                            <p:stCondLst>
                              <p:cond delay="0"/>
                            </p:stCondLst>
                            <p:childTnLst>
                              <p:par>
                                <p:cTn id="37" presetID="24" presetClass="entr" presetSubtype="0" fill="hold" nodeType="afterEffect">
                                  <p:stCondLst>
                                    <p:cond delay="0"/>
                                  </p:stCondLst>
                                  <p:childTnLst>
                                    <p:set>
                                      <p:cBhvr>
                                        <p:cTn id="38" dur="1" fill="hold">
                                          <p:stCondLst>
                                            <p:cond delay="0"/>
                                          </p:stCondLst>
                                        </p:cTn>
                                        <p:tgtEl>
                                          <p:spTgt spid="71686"/>
                                        </p:tgtEl>
                                        <p:attrNameLst>
                                          <p:attrName>style.visibility</p:attrName>
                                        </p:attrNameLst>
                                      </p:cBhvr>
                                      <p:to>
                                        <p:strVal val="visible"/>
                                      </p:to>
                                    </p:set>
                                    <p:anim to="" calcmode="lin" valueType="num">
                                      <p:cBhvr>
                                        <p:cTn id="39" dur="1" fill="hold"/>
                                        <p:tgtEl>
                                          <p:spTgt spid="71686"/>
                                        </p:tgtEl>
                                        <p:attrNameLst>
                                          <p:attrName/>
                                        </p:attrNameLst>
                                      </p:cBhvr>
                                    </p:anim>
                                  </p:childTnLst>
                                </p:cTn>
                              </p:par>
                            </p:childTnLst>
                          </p:cTn>
                        </p:par>
                        <p:par>
                          <p:cTn id="40" fill="hold" nodeType="afterGroup">
                            <p:stCondLst>
                              <p:cond delay="0"/>
                            </p:stCondLst>
                            <p:childTnLst>
                              <p:par>
                                <p:cTn id="41" presetID="24" presetClass="entr" presetSubtype="0" fill="hold" nodeType="afterEffect">
                                  <p:stCondLst>
                                    <p:cond delay="0"/>
                                  </p:stCondLst>
                                  <p:childTnLst>
                                    <p:set>
                                      <p:cBhvr>
                                        <p:cTn id="42" dur="1" fill="hold">
                                          <p:stCondLst>
                                            <p:cond delay="0"/>
                                          </p:stCondLst>
                                        </p:cTn>
                                        <p:tgtEl>
                                          <p:spTgt spid="71687"/>
                                        </p:tgtEl>
                                        <p:attrNameLst>
                                          <p:attrName>style.visibility</p:attrName>
                                        </p:attrNameLst>
                                      </p:cBhvr>
                                      <p:to>
                                        <p:strVal val="visible"/>
                                      </p:to>
                                    </p:set>
                                    <p:anim to="" calcmode="lin" valueType="num">
                                      <p:cBhvr>
                                        <p:cTn id="43" dur="1" fill="hold"/>
                                        <p:tgtEl>
                                          <p:spTgt spid="7168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p:bldP spid="71685" grpId="0"/>
      <p:bldP spid="71689" grpId="0" animBg="1"/>
      <p:bldP spid="71690" grpId="0" animBg="1"/>
      <p:bldP spid="71691"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73741" name="Picture 13" descr="ROADWAY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4800600"/>
            <a:ext cx="3886200" cy="1833563"/>
          </a:xfrm>
          <a:prstGeom prst="rect">
            <a:avLst/>
          </a:prstGeom>
          <a:noFill/>
          <a:extLst>
            <a:ext uri="{909E8E84-426E-40DD-AFC4-6F175D3DCCD1}">
              <a14:hiddenFill xmlns:a14="http://schemas.microsoft.com/office/drawing/2010/main">
                <a:solidFill>
                  <a:srgbClr val="FFFFFF"/>
                </a:solidFill>
              </a14:hiddenFill>
            </a:ext>
          </a:extLst>
        </p:spPr>
      </p:pic>
      <p:sp>
        <p:nvSpPr>
          <p:cNvPr id="73739" name="Rectangle 11"/>
          <p:cNvSpPr>
            <a:spLocks noGrp="1" noChangeArrowheads="1"/>
          </p:cNvSpPr>
          <p:nvPr>
            <p:ph type="body" sz="half" idx="1"/>
          </p:nvPr>
        </p:nvSpPr>
        <p:spPr>
          <a:xfrm>
            <a:off x="0" y="2362200"/>
            <a:ext cx="8458200" cy="2667000"/>
          </a:xfrm>
        </p:spPr>
        <p:txBody>
          <a:bodyPr/>
          <a:lstStyle/>
          <a:p>
            <a:pPr>
              <a:lnSpc>
                <a:spcPct val="80000"/>
              </a:lnSpc>
              <a:buFontTx/>
              <a:buNone/>
            </a:pPr>
            <a:r>
              <a:rPr lang="en-US" sz="1800" b="1">
                <a:solidFill>
                  <a:srgbClr val="FF0000"/>
                </a:solidFill>
              </a:rPr>
              <a:t>When working around a power line</a:t>
            </a:r>
          </a:p>
          <a:p>
            <a:pPr>
              <a:lnSpc>
                <a:spcPct val="80000"/>
              </a:lnSpc>
              <a:buFontTx/>
              <a:buNone/>
            </a:pPr>
            <a:endParaRPr lang="en-US" sz="1000" b="1">
              <a:solidFill>
                <a:srgbClr val="FF0000"/>
              </a:solidFill>
            </a:endParaRPr>
          </a:p>
          <a:p>
            <a:pPr>
              <a:lnSpc>
                <a:spcPct val="80000"/>
              </a:lnSpc>
              <a:buClr>
                <a:srgbClr val="00FFFF"/>
              </a:buClr>
              <a:buFont typeface="Wingdings" pitchFamily="2" charset="2"/>
              <a:buChar char="Ø"/>
            </a:pPr>
            <a:r>
              <a:rPr lang="en-US" sz="1800"/>
              <a:t> Get the utility company to mark, flag, and shield lines.</a:t>
            </a:r>
          </a:p>
          <a:p>
            <a:pPr>
              <a:lnSpc>
                <a:spcPct val="80000"/>
              </a:lnSpc>
              <a:buClr>
                <a:srgbClr val="00FFFF"/>
              </a:buClr>
              <a:buFont typeface="Wingdings" pitchFamily="2" charset="2"/>
              <a:buChar char="Ø"/>
            </a:pPr>
            <a:r>
              <a:rPr lang="en-US" sz="1800"/>
              <a:t> Assume it is live until tested, have it de-energized and visibly grounded.</a:t>
            </a:r>
          </a:p>
          <a:p>
            <a:pPr>
              <a:lnSpc>
                <a:spcPct val="80000"/>
              </a:lnSpc>
              <a:buClr>
                <a:srgbClr val="00FFFF"/>
              </a:buClr>
              <a:buFont typeface="Wingdings" pitchFamily="2" charset="2"/>
              <a:buChar char="Ø"/>
            </a:pPr>
            <a:r>
              <a:rPr lang="en-US" sz="1800"/>
              <a:t> If it must remain energized, keep equipment and load at least 10 foot </a:t>
            </a:r>
          </a:p>
          <a:p>
            <a:pPr>
              <a:lnSpc>
                <a:spcPct val="80000"/>
              </a:lnSpc>
              <a:buClr>
                <a:srgbClr val="00FFFF"/>
              </a:buClr>
              <a:buFont typeface="Wingdings" pitchFamily="2" charset="2"/>
              <a:buNone/>
            </a:pPr>
            <a:r>
              <a:rPr lang="en-US" sz="1800"/>
              <a:t>	 away and  use a spotter to warn the operator.</a:t>
            </a:r>
          </a:p>
          <a:p>
            <a:pPr>
              <a:lnSpc>
                <a:spcPct val="80000"/>
              </a:lnSpc>
              <a:buClr>
                <a:srgbClr val="00FFFF"/>
              </a:buClr>
              <a:buFont typeface="Wingdings" pitchFamily="2" charset="2"/>
              <a:buChar char="Ø"/>
            </a:pPr>
            <a:r>
              <a:rPr lang="en-US" sz="1800"/>
              <a:t> Post a signs at ground level to mark safe distance.</a:t>
            </a:r>
          </a:p>
          <a:p>
            <a:pPr>
              <a:lnSpc>
                <a:spcPct val="80000"/>
              </a:lnSpc>
              <a:buClr>
                <a:srgbClr val="00FFFF"/>
              </a:buClr>
              <a:buFont typeface="Wingdings" pitchFamily="2" charset="2"/>
              <a:buChar char="Ø"/>
            </a:pPr>
            <a:r>
              <a:rPr lang="en-US" sz="1800"/>
              <a:t> Make all workers and drivers who must enter the </a:t>
            </a:r>
          </a:p>
          <a:p>
            <a:pPr>
              <a:lnSpc>
                <a:spcPct val="80000"/>
              </a:lnSpc>
              <a:buClr>
                <a:srgbClr val="00FFFF"/>
              </a:buClr>
              <a:buFont typeface="Wingdings" pitchFamily="2" charset="2"/>
              <a:buNone/>
            </a:pPr>
            <a:r>
              <a:rPr lang="en-US" sz="1800"/>
              <a:t>	area aware of the overhead lines.</a:t>
            </a:r>
          </a:p>
          <a:p>
            <a:pPr>
              <a:lnSpc>
                <a:spcPct val="80000"/>
              </a:lnSpc>
              <a:buFontTx/>
              <a:buNone/>
            </a:pPr>
            <a:endParaRPr lang="en-US" sz="1800" b="1"/>
          </a:p>
        </p:txBody>
      </p:sp>
      <p:sp>
        <p:nvSpPr>
          <p:cNvPr id="73734" name="Rectangle 6"/>
          <p:cNvSpPr>
            <a:spLocks noChangeArrowheads="1"/>
          </p:cNvSpPr>
          <p:nvPr/>
        </p:nvSpPr>
        <p:spPr bwMode="auto">
          <a:xfrm>
            <a:off x="152400" y="152400"/>
            <a:ext cx="838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1000">
                <a:solidFill>
                  <a:schemeClr val="tx2"/>
                </a:solidFill>
              </a:rPr>
              <a:t>BEGIN </a:t>
            </a:r>
            <a:br>
              <a:rPr lang="en-US" sz="1000">
                <a:solidFill>
                  <a:schemeClr val="tx2"/>
                </a:solidFill>
              </a:rPr>
            </a:br>
            <a:r>
              <a:rPr lang="en-US" sz="700">
                <a:solidFill>
                  <a:schemeClr val="tx2"/>
                </a:solidFill>
              </a:rPr>
              <a:t>INSTRUCTION</a:t>
            </a:r>
            <a:br>
              <a:rPr lang="en-US" sz="700">
                <a:solidFill>
                  <a:schemeClr val="tx2"/>
                </a:solidFill>
              </a:rPr>
            </a:br>
            <a:r>
              <a:rPr lang="en-US" sz="600">
                <a:solidFill>
                  <a:schemeClr val="tx2"/>
                </a:solidFill>
              </a:rPr>
              <a:t/>
            </a:r>
            <a:br>
              <a:rPr lang="en-US" sz="600">
                <a:solidFill>
                  <a:schemeClr val="tx2"/>
                </a:solidFill>
              </a:rPr>
            </a:br>
            <a:r>
              <a:rPr lang="en-US" sz="1400" b="1">
                <a:solidFill>
                  <a:srgbClr val="FF0000"/>
                </a:solidFill>
              </a:rPr>
              <a:t>ZONE</a:t>
            </a:r>
          </a:p>
        </p:txBody>
      </p:sp>
      <p:sp>
        <p:nvSpPr>
          <p:cNvPr id="73736" name="Text Box 8"/>
          <p:cNvSpPr txBox="1">
            <a:spLocks noChangeArrowheads="1"/>
          </p:cNvSpPr>
          <p:nvPr/>
        </p:nvSpPr>
        <p:spPr bwMode="auto">
          <a:xfrm>
            <a:off x="457200" y="2282825"/>
            <a:ext cx="37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rgbClr val="00FFFF"/>
              </a:buClr>
              <a:buFont typeface="Wingdings" pitchFamily="2" charset="2"/>
              <a:buNone/>
            </a:pPr>
            <a:r>
              <a:rPr lang="en-US"/>
              <a:t>   </a:t>
            </a:r>
          </a:p>
        </p:txBody>
      </p:sp>
      <p:graphicFrame>
        <p:nvGraphicFramePr>
          <p:cNvPr id="73814" name="Group 86"/>
          <p:cNvGraphicFramePr>
            <a:graphicFrameLocks noGrp="1"/>
          </p:cNvGraphicFramePr>
          <p:nvPr>
            <p:ph sz="half" idx="2"/>
          </p:nvPr>
        </p:nvGraphicFramePr>
        <p:xfrm>
          <a:off x="6553200" y="4114800"/>
          <a:ext cx="2362200" cy="2414842"/>
        </p:xfrm>
        <a:graphic>
          <a:graphicData uri="http://schemas.openxmlformats.org/drawingml/2006/table">
            <a:tbl>
              <a:tblPr/>
              <a:tblGrid>
                <a:gridCol w="1295400"/>
                <a:gridCol w="1066800"/>
              </a:tblGrid>
              <a:tr h="30480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rPr>
                        <a:t>MINIMUM SAFE DISTANCE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rPr>
                        <a:t>POWER LINES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250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VOLTAGE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DISTANCE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250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50 kV OR BELOW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0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&gt;50 – 200 kV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2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&gt;200 – 350 kV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0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&gt;350 – 500 kV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0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&gt;500 – 750 kV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0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&gt;750 – 1,000 kV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45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0825">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More in fog or rain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66"/>
                    </a:solidFill>
                  </a:tcPr>
                </a:tc>
                <a:tc hMerge="1">
                  <a:txBody>
                    <a:bodyPr/>
                    <a:lstStyle/>
                    <a:p>
                      <a:endParaRPr lang="en-US"/>
                    </a:p>
                  </a:txBody>
                  <a:tcPr/>
                </a:tc>
              </a:tr>
            </a:tbl>
          </a:graphicData>
        </a:graphic>
      </p:graphicFrame>
      <p:sp>
        <p:nvSpPr>
          <p:cNvPr id="73816" name="WordArt 88"/>
          <p:cNvSpPr>
            <a:spLocks noChangeArrowheads="1" noChangeShapeType="1" noTextEdit="1"/>
          </p:cNvSpPr>
          <p:nvPr/>
        </p:nvSpPr>
        <p:spPr bwMode="auto">
          <a:xfrm>
            <a:off x="990600" y="228600"/>
            <a:ext cx="7467600" cy="609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solidFill>
                  <a:srgbClr val="336699"/>
                </a:solidFill>
                <a:effectLst>
                  <a:outerShdw dist="45791" dir="2021404" algn="ctr" rotWithShape="0">
                    <a:srgbClr val="B2B2B2">
                      <a:alpha val="80000"/>
                    </a:srgbClr>
                  </a:outerShdw>
                </a:effectLst>
                <a:latin typeface="Times New Roman"/>
                <a:cs typeface="Times New Roman"/>
              </a:rPr>
              <a:t>ELECTRICAL HAZARDS </a:t>
            </a:r>
          </a:p>
        </p:txBody>
      </p:sp>
      <p:sp>
        <p:nvSpPr>
          <p:cNvPr id="73817" name="WordArt 89"/>
          <p:cNvSpPr>
            <a:spLocks noChangeArrowheads="1" noChangeShapeType="1" noTextEdit="1"/>
          </p:cNvSpPr>
          <p:nvPr/>
        </p:nvSpPr>
        <p:spPr bwMode="auto">
          <a:xfrm>
            <a:off x="2133600" y="914400"/>
            <a:ext cx="5257800" cy="381000"/>
          </a:xfrm>
          <a:prstGeom prst="rect">
            <a:avLst/>
          </a:prstGeom>
        </p:spPr>
        <p:txBody>
          <a:bodyPr wrap="none" fromWordArt="1">
            <a:prstTxWarp prst="textDoubleWave1">
              <a:avLst>
                <a:gd name="adj1" fmla="val 6500"/>
                <a:gd name="adj2" fmla="val 0"/>
              </a:avLst>
            </a:prstTxWarp>
          </a:bodyPr>
          <a:lstStyle/>
          <a:p>
            <a:pPr algn="ctr"/>
            <a:r>
              <a:rPr lang="en-US" sz="3600" kern="10" spc="-360">
                <a:ln w="12700">
                  <a:solidFill>
                    <a:srgbClr val="000099"/>
                  </a:solidFill>
                  <a:round/>
                  <a:headEnd/>
                  <a:tailEnd/>
                </a:ln>
                <a:solidFill>
                  <a:srgbClr val="FFFF00"/>
                </a:solidFill>
                <a:effectLst>
                  <a:outerShdw dist="125724" dir="18900000" algn="ctr" rotWithShape="0">
                    <a:srgbClr val="000099"/>
                  </a:outerShdw>
                </a:effectLst>
                <a:latin typeface="Impact"/>
              </a:rPr>
              <a:t>ROADWAY SAFETY</a:t>
            </a:r>
          </a:p>
        </p:txBody>
      </p:sp>
      <p:sp>
        <p:nvSpPr>
          <p:cNvPr id="73818" name="AutoShape 90"/>
          <p:cNvSpPr>
            <a:spLocks noChangeArrowheads="1"/>
          </p:cNvSpPr>
          <p:nvPr/>
        </p:nvSpPr>
        <p:spPr bwMode="auto">
          <a:xfrm>
            <a:off x="8382000" y="0"/>
            <a:ext cx="762000" cy="1066800"/>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b="1"/>
              <a:t>2</a:t>
            </a:r>
          </a:p>
        </p:txBody>
      </p:sp>
      <p:sp>
        <p:nvSpPr>
          <p:cNvPr id="73819" name="Rectangle 91"/>
          <p:cNvSpPr>
            <a:spLocks noChangeArrowheads="1"/>
          </p:cNvSpPr>
          <p:nvPr/>
        </p:nvSpPr>
        <p:spPr bwMode="auto">
          <a:xfrm>
            <a:off x="0" y="4800600"/>
            <a:ext cx="26670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a:solidFill>
                  <a:srgbClr val="FF0000"/>
                </a:solidFill>
              </a:rPr>
              <a:t>Tips for operators</a:t>
            </a:r>
          </a:p>
          <a:p>
            <a:endParaRPr lang="en-US" b="1">
              <a:solidFill>
                <a:srgbClr val="FF0000"/>
              </a:solidFill>
            </a:endParaRPr>
          </a:p>
          <a:p>
            <a:pPr>
              <a:buClr>
                <a:srgbClr val="00FFFF"/>
              </a:buClr>
              <a:buFont typeface="Wingdings" pitchFamily="2" charset="2"/>
              <a:buChar char="Ø"/>
            </a:pPr>
            <a:r>
              <a:rPr lang="en-US"/>
              <a:t> Mark a safe route </a:t>
            </a:r>
          </a:p>
          <a:p>
            <a:pPr>
              <a:buClr>
                <a:srgbClr val="00FFFF"/>
              </a:buClr>
              <a:buFont typeface="Wingdings" pitchFamily="2" charset="2"/>
              <a:buNone/>
            </a:pPr>
            <a:r>
              <a:rPr lang="en-US"/>
              <a:t>    for repeated travel</a:t>
            </a:r>
          </a:p>
          <a:p>
            <a:pPr>
              <a:buClr>
                <a:srgbClr val="00FFFF"/>
              </a:buClr>
              <a:buFont typeface="Wingdings" pitchFamily="2" charset="2"/>
              <a:buChar char="Ø"/>
            </a:pPr>
            <a:r>
              <a:rPr lang="en-US"/>
              <a:t> Slow down</a:t>
            </a:r>
          </a:p>
        </p:txBody>
      </p:sp>
      <p:sp>
        <p:nvSpPr>
          <p:cNvPr id="73820" name="Text Box 92"/>
          <p:cNvSpPr txBox="1">
            <a:spLocks noChangeArrowheads="1"/>
          </p:cNvSpPr>
          <p:nvPr/>
        </p:nvSpPr>
        <p:spPr bwMode="auto">
          <a:xfrm>
            <a:off x="228600" y="1371600"/>
            <a:ext cx="8534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200" b="1">
                <a:solidFill>
                  <a:schemeClr val="bg1"/>
                </a:solidFill>
              </a:rPr>
              <a:t>How Do We treat Above-Ground Utilities?</a:t>
            </a:r>
          </a:p>
          <a:p>
            <a:pPr algn="ctr"/>
            <a:r>
              <a:rPr lang="en-US" sz="2800">
                <a:solidFill>
                  <a:schemeClr val="accent2"/>
                </a:solidFill>
              </a:rPr>
              <a:t>Use extreme caution and keep your distance.</a:t>
            </a:r>
          </a:p>
        </p:txBody>
      </p:sp>
      <p:pic>
        <p:nvPicPr>
          <p:cNvPr id="73821" name="Picture 93" descr="MC900361726[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1905000"/>
            <a:ext cx="942975" cy="912813"/>
          </a:xfrm>
          <a:prstGeom prst="rect">
            <a:avLst/>
          </a:prstGeom>
          <a:noFill/>
          <a:extLst>
            <a:ext uri="{909E8E84-426E-40DD-AFC4-6F175D3DCCD1}">
              <a14:hiddenFill xmlns:a14="http://schemas.microsoft.com/office/drawing/2010/main">
                <a:solidFill>
                  <a:srgbClr val="FFFFFF"/>
                </a:solidFill>
              </a14:hiddenFill>
            </a:ext>
          </a:extLst>
        </p:spPr>
      </p:pic>
      <p:sp>
        <p:nvSpPr>
          <p:cNvPr id="73822" name="WordArt 94"/>
          <p:cNvSpPr>
            <a:spLocks noChangeArrowheads="1" noChangeShapeType="1" noTextEdit="1"/>
          </p:cNvSpPr>
          <p:nvPr/>
        </p:nvSpPr>
        <p:spPr bwMode="auto">
          <a:xfrm>
            <a:off x="7772400" y="2819400"/>
            <a:ext cx="1371600" cy="10509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sp3d>
          </a:bodyPr>
          <a:lstStyle/>
          <a:p>
            <a:pPr algn="ctr"/>
            <a:r>
              <a:rPr lang="en-US" sz="3600" kern="10">
                <a:ln w="9525">
                  <a:round/>
                  <a:headEnd/>
                  <a:tailEnd/>
                </a:l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Times New Roman"/>
                <a:cs typeface="Times New Roman"/>
              </a:rPr>
              <a:t>Danger </a:t>
            </a:r>
          </a:p>
          <a:p>
            <a:pPr algn="ctr"/>
            <a:r>
              <a:rPr lang="en-US" sz="3600" kern="10">
                <a:ln w="9525">
                  <a:round/>
                  <a:headEnd/>
                  <a:tailEnd/>
                </a:l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Times New Roman"/>
                <a:cs typeface="Times New Roman"/>
              </a:rPr>
              <a:t>Overhead</a:t>
            </a:r>
          </a:p>
          <a:p>
            <a:pPr algn="ctr"/>
            <a:r>
              <a:rPr lang="en-US" sz="3600" kern="10">
                <a:ln w="9525">
                  <a:round/>
                  <a:headEnd/>
                  <a:tailEnd/>
                </a:l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Times New Roman"/>
                <a:cs typeface="Times New Roman"/>
              </a:rPr>
              <a:t>Power </a:t>
            </a:r>
          </a:p>
          <a:p>
            <a:pPr algn="ctr"/>
            <a:r>
              <a:rPr lang="en-US" sz="3600" kern="10">
                <a:ln w="9525">
                  <a:round/>
                  <a:headEnd/>
                  <a:tailEnd/>
                </a:l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Times New Roman"/>
                <a:cs typeface="Times New Roman"/>
              </a:rPr>
              <a:t>Line</a:t>
            </a:r>
          </a:p>
        </p:txBody>
      </p:sp>
    </p:spTree>
    <p:extLst>
      <p:ext uri="{BB962C8B-B14F-4D97-AF65-F5344CB8AC3E}">
        <p14:creationId xmlns:p14="http://schemas.microsoft.com/office/powerpoint/2010/main" val="3231035464"/>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73816"/>
                                        </p:tgtEl>
                                        <p:attrNameLst>
                                          <p:attrName>style.visibility</p:attrName>
                                        </p:attrNameLst>
                                      </p:cBhvr>
                                      <p:to>
                                        <p:strVal val="visible"/>
                                      </p:to>
                                    </p:set>
                                    <p:anim to="" calcmode="lin" valueType="num">
                                      <p:cBhvr>
                                        <p:cTn id="7" dur="1" fill="hold"/>
                                        <p:tgtEl>
                                          <p:spTgt spid="73816"/>
                                        </p:tgtEl>
                                        <p:attrNameLst>
                                          <p:attrName/>
                                        </p:attrNameLst>
                                      </p:cBhvr>
                                    </p:anim>
                                  </p:childTnLst>
                                </p:cTn>
                              </p:par>
                            </p:childTnLst>
                          </p:cTn>
                        </p:par>
                        <p:par>
                          <p:cTn id="8" fill="hold" nodeType="afterGroup">
                            <p:stCondLst>
                              <p:cond delay="0"/>
                            </p:stCondLst>
                            <p:childTnLst>
                              <p:par>
                                <p:cTn id="9" presetID="4" presetClass="entr" presetSubtype="16" fill="hold" grpId="0" nodeType="afterEffect">
                                  <p:stCondLst>
                                    <p:cond delay="0"/>
                                  </p:stCondLst>
                                  <p:childTnLst>
                                    <p:set>
                                      <p:cBhvr>
                                        <p:cTn id="10" dur="1" fill="hold">
                                          <p:stCondLst>
                                            <p:cond delay="0"/>
                                          </p:stCondLst>
                                        </p:cTn>
                                        <p:tgtEl>
                                          <p:spTgt spid="73820"/>
                                        </p:tgtEl>
                                        <p:attrNameLst>
                                          <p:attrName>style.visibility</p:attrName>
                                        </p:attrNameLst>
                                      </p:cBhvr>
                                      <p:to>
                                        <p:strVal val="visible"/>
                                      </p:to>
                                    </p:set>
                                    <p:animEffect transition="in" filter="box(in)">
                                      <p:cBhvr>
                                        <p:cTn id="11" dur="2000"/>
                                        <p:tgtEl>
                                          <p:spTgt spid="73820"/>
                                        </p:tgtEl>
                                      </p:cBhvr>
                                    </p:animEffect>
                                  </p:childTnLst>
                                </p:cTn>
                              </p:par>
                            </p:childTnLst>
                          </p:cTn>
                        </p:par>
                        <p:par>
                          <p:cTn id="12" fill="hold" nodeType="afterGroup">
                            <p:stCondLst>
                              <p:cond delay="2000"/>
                            </p:stCondLst>
                            <p:childTnLst>
                              <p:par>
                                <p:cTn id="13" presetID="24" presetClass="entr" presetSubtype="0" fill="hold" grpId="0" nodeType="afterEffect">
                                  <p:stCondLst>
                                    <p:cond delay="0"/>
                                  </p:stCondLst>
                                  <p:childTnLst>
                                    <p:set>
                                      <p:cBhvr>
                                        <p:cTn id="14" dur="1" fill="hold">
                                          <p:stCondLst>
                                            <p:cond delay="0"/>
                                          </p:stCondLst>
                                        </p:cTn>
                                        <p:tgtEl>
                                          <p:spTgt spid="73817"/>
                                        </p:tgtEl>
                                        <p:attrNameLst>
                                          <p:attrName>style.visibility</p:attrName>
                                        </p:attrNameLst>
                                      </p:cBhvr>
                                      <p:to>
                                        <p:strVal val="visible"/>
                                      </p:to>
                                    </p:set>
                                    <p:anim to="" calcmode="lin" valueType="num">
                                      <p:cBhvr>
                                        <p:cTn id="15" dur="1" fill="hold"/>
                                        <p:tgtEl>
                                          <p:spTgt spid="73817"/>
                                        </p:tgtEl>
                                        <p:attrNameLst>
                                          <p:attrName/>
                                        </p:attrNameLst>
                                      </p:cBhvr>
                                    </p:anim>
                                  </p:childTnLst>
                                </p:cTn>
                              </p:par>
                            </p:childTnLst>
                          </p:cTn>
                        </p:par>
                        <p:par>
                          <p:cTn id="16" fill="hold" nodeType="afterGroup">
                            <p:stCondLst>
                              <p:cond delay="2000"/>
                            </p:stCondLst>
                            <p:childTnLst>
                              <p:par>
                                <p:cTn id="17" presetID="24" presetClass="entr" presetSubtype="0" fill="hold" grpId="0" nodeType="afterEffect">
                                  <p:stCondLst>
                                    <p:cond delay="0"/>
                                  </p:stCondLst>
                                  <p:childTnLst>
                                    <p:set>
                                      <p:cBhvr>
                                        <p:cTn id="18" dur="1" fill="hold">
                                          <p:stCondLst>
                                            <p:cond delay="0"/>
                                          </p:stCondLst>
                                        </p:cTn>
                                        <p:tgtEl>
                                          <p:spTgt spid="73739">
                                            <p:txEl>
                                              <p:pRg st="0" end="0"/>
                                            </p:txEl>
                                          </p:spTgt>
                                        </p:tgtEl>
                                        <p:attrNameLst>
                                          <p:attrName>style.visibility</p:attrName>
                                        </p:attrNameLst>
                                      </p:cBhvr>
                                      <p:to>
                                        <p:strVal val="visible"/>
                                      </p:to>
                                    </p:set>
                                    <p:anim to="" calcmode="lin" valueType="num">
                                      <p:cBhvr>
                                        <p:cTn id="19" dur="1" fill="hold"/>
                                        <p:tgtEl>
                                          <p:spTgt spid="73739">
                                            <p:txEl>
                                              <p:pRg st="0" end="0"/>
                                            </p:txEl>
                                          </p:spTgt>
                                        </p:tgtEl>
                                        <p:attrNameLst>
                                          <p:attrName/>
                                        </p:attrNameLst>
                                      </p:cBhvr>
                                    </p:anim>
                                  </p:childTnLst>
                                </p:cTn>
                              </p:par>
                            </p:childTnLst>
                          </p:cTn>
                        </p:par>
                        <p:par>
                          <p:cTn id="20" fill="hold" nodeType="afterGroup">
                            <p:stCondLst>
                              <p:cond delay="2000"/>
                            </p:stCondLst>
                            <p:childTnLst>
                              <p:par>
                                <p:cTn id="21" presetID="24" presetClass="entr" presetSubtype="0" fill="hold" grpId="0" nodeType="afterEffect">
                                  <p:stCondLst>
                                    <p:cond delay="0"/>
                                  </p:stCondLst>
                                  <p:childTnLst>
                                    <p:set>
                                      <p:cBhvr>
                                        <p:cTn id="22" dur="1" fill="hold">
                                          <p:stCondLst>
                                            <p:cond delay="0"/>
                                          </p:stCondLst>
                                        </p:cTn>
                                        <p:tgtEl>
                                          <p:spTgt spid="73739">
                                            <p:txEl>
                                              <p:pRg st="2" end="2"/>
                                            </p:txEl>
                                          </p:spTgt>
                                        </p:tgtEl>
                                        <p:attrNameLst>
                                          <p:attrName>style.visibility</p:attrName>
                                        </p:attrNameLst>
                                      </p:cBhvr>
                                      <p:to>
                                        <p:strVal val="visible"/>
                                      </p:to>
                                    </p:set>
                                    <p:anim to="" calcmode="lin" valueType="num">
                                      <p:cBhvr>
                                        <p:cTn id="23" dur="1" fill="hold"/>
                                        <p:tgtEl>
                                          <p:spTgt spid="73739">
                                            <p:txEl>
                                              <p:pRg st="2" end="2"/>
                                            </p:txEl>
                                          </p:spTgt>
                                        </p:tgtEl>
                                        <p:attrNameLst>
                                          <p:attrName/>
                                        </p:attrNameLst>
                                      </p:cBhvr>
                                    </p:anim>
                                  </p:childTnLst>
                                </p:cTn>
                              </p:par>
                            </p:childTnLst>
                          </p:cTn>
                        </p:par>
                        <p:par>
                          <p:cTn id="24" fill="hold" nodeType="afterGroup">
                            <p:stCondLst>
                              <p:cond delay="2000"/>
                            </p:stCondLst>
                            <p:childTnLst>
                              <p:par>
                                <p:cTn id="25" presetID="24" presetClass="entr" presetSubtype="0" fill="hold" grpId="0" nodeType="afterEffect">
                                  <p:stCondLst>
                                    <p:cond delay="0"/>
                                  </p:stCondLst>
                                  <p:childTnLst>
                                    <p:set>
                                      <p:cBhvr>
                                        <p:cTn id="26" dur="1" fill="hold">
                                          <p:stCondLst>
                                            <p:cond delay="0"/>
                                          </p:stCondLst>
                                        </p:cTn>
                                        <p:tgtEl>
                                          <p:spTgt spid="73739">
                                            <p:txEl>
                                              <p:pRg st="3" end="3"/>
                                            </p:txEl>
                                          </p:spTgt>
                                        </p:tgtEl>
                                        <p:attrNameLst>
                                          <p:attrName>style.visibility</p:attrName>
                                        </p:attrNameLst>
                                      </p:cBhvr>
                                      <p:to>
                                        <p:strVal val="visible"/>
                                      </p:to>
                                    </p:set>
                                    <p:anim to="" calcmode="lin" valueType="num">
                                      <p:cBhvr>
                                        <p:cTn id="27" dur="1" fill="hold"/>
                                        <p:tgtEl>
                                          <p:spTgt spid="73739">
                                            <p:txEl>
                                              <p:pRg st="3" end="3"/>
                                            </p:txEl>
                                          </p:spTgt>
                                        </p:tgtEl>
                                        <p:attrNameLst>
                                          <p:attrName/>
                                        </p:attrNameLst>
                                      </p:cBhvr>
                                    </p:anim>
                                  </p:childTnLst>
                                </p:cTn>
                              </p:par>
                            </p:childTnLst>
                          </p:cTn>
                        </p:par>
                        <p:par>
                          <p:cTn id="28" fill="hold" nodeType="afterGroup">
                            <p:stCondLst>
                              <p:cond delay="2000"/>
                            </p:stCondLst>
                            <p:childTnLst>
                              <p:par>
                                <p:cTn id="29" presetID="24" presetClass="entr" presetSubtype="0" fill="hold" grpId="0" nodeType="afterEffect">
                                  <p:stCondLst>
                                    <p:cond delay="0"/>
                                  </p:stCondLst>
                                  <p:childTnLst>
                                    <p:set>
                                      <p:cBhvr>
                                        <p:cTn id="30" dur="1" fill="hold">
                                          <p:stCondLst>
                                            <p:cond delay="0"/>
                                          </p:stCondLst>
                                        </p:cTn>
                                        <p:tgtEl>
                                          <p:spTgt spid="73739">
                                            <p:txEl>
                                              <p:pRg st="4" end="4"/>
                                            </p:txEl>
                                          </p:spTgt>
                                        </p:tgtEl>
                                        <p:attrNameLst>
                                          <p:attrName>style.visibility</p:attrName>
                                        </p:attrNameLst>
                                      </p:cBhvr>
                                      <p:to>
                                        <p:strVal val="visible"/>
                                      </p:to>
                                    </p:set>
                                    <p:anim to="" calcmode="lin" valueType="num">
                                      <p:cBhvr>
                                        <p:cTn id="31" dur="1" fill="hold"/>
                                        <p:tgtEl>
                                          <p:spTgt spid="73739">
                                            <p:txEl>
                                              <p:pRg st="4" end="4"/>
                                            </p:txEl>
                                          </p:spTgt>
                                        </p:tgtEl>
                                        <p:attrNameLst>
                                          <p:attrName/>
                                        </p:attrNameLst>
                                      </p:cBhvr>
                                    </p:anim>
                                  </p:childTnLst>
                                </p:cTn>
                              </p:par>
                            </p:childTnLst>
                          </p:cTn>
                        </p:par>
                        <p:par>
                          <p:cTn id="32" fill="hold" nodeType="afterGroup">
                            <p:stCondLst>
                              <p:cond delay="2000"/>
                            </p:stCondLst>
                            <p:childTnLst>
                              <p:par>
                                <p:cTn id="33" presetID="24" presetClass="entr" presetSubtype="0" fill="hold" grpId="0" nodeType="afterEffect">
                                  <p:stCondLst>
                                    <p:cond delay="0"/>
                                  </p:stCondLst>
                                  <p:childTnLst>
                                    <p:set>
                                      <p:cBhvr>
                                        <p:cTn id="34" dur="1" fill="hold">
                                          <p:stCondLst>
                                            <p:cond delay="0"/>
                                          </p:stCondLst>
                                        </p:cTn>
                                        <p:tgtEl>
                                          <p:spTgt spid="73739">
                                            <p:txEl>
                                              <p:pRg st="5" end="5"/>
                                            </p:txEl>
                                          </p:spTgt>
                                        </p:tgtEl>
                                        <p:attrNameLst>
                                          <p:attrName>style.visibility</p:attrName>
                                        </p:attrNameLst>
                                      </p:cBhvr>
                                      <p:to>
                                        <p:strVal val="visible"/>
                                      </p:to>
                                    </p:set>
                                    <p:anim to="" calcmode="lin" valueType="num">
                                      <p:cBhvr>
                                        <p:cTn id="35" dur="1" fill="hold"/>
                                        <p:tgtEl>
                                          <p:spTgt spid="73739">
                                            <p:txEl>
                                              <p:pRg st="5" end="5"/>
                                            </p:txEl>
                                          </p:spTgt>
                                        </p:tgtEl>
                                        <p:attrNameLst>
                                          <p:attrName/>
                                        </p:attrNameLst>
                                      </p:cBhvr>
                                    </p:anim>
                                  </p:childTnLst>
                                </p:cTn>
                              </p:par>
                            </p:childTnLst>
                          </p:cTn>
                        </p:par>
                        <p:par>
                          <p:cTn id="36" fill="hold" nodeType="afterGroup">
                            <p:stCondLst>
                              <p:cond delay="2000"/>
                            </p:stCondLst>
                            <p:childTnLst>
                              <p:par>
                                <p:cTn id="37" presetID="24" presetClass="entr" presetSubtype="0" fill="hold" grpId="0" nodeType="afterEffect">
                                  <p:stCondLst>
                                    <p:cond delay="0"/>
                                  </p:stCondLst>
                                  <p:childTnLst>
                                    <p:set>
                                      <p:cBhvr>
                                        <p:cTn id="38" dur="1" fill="hold">
                                          <p:stCondLst>
                                            <p:cond delay="0"/>
                                          </p:stCondLst>
                                        </p:cTn>
                                        <p:tgtEl>
                                          <p:spTgt spid="73739">
                                            <p:txEl>
                                              <p:pRg st="6" end="6"/>
                                            </p:txEl>
                                          </p:spTgt>
                                        </p:tgtEl>
                                        <p:attrNameLst>
                                          <p:attrName>style.visibility</p:attrName>
                                        </p:attrNameLst>
                                      </p:cBhvr>
                                      <p:to>
                                        <p:strVal val="visible"/>
                                      </p:to>
                                    </p:set>
                                    <p:anim to="" calcmode="lin" valueType="num">
                                      <p:cBhvr>
                                        <p:cTn id="39" dur="1" fill="hold"/>
                                        <p:tgtEl>
                                          <p:spTgt spid="73739">
                                            <p:txEl>
                                              <p:pRg st="6" end="6"/>
                                            </p:txEl>
                                          </p:spTgt>
                                        </p:tgtEl>
                                        <p:attrNameLst>
                                          <p:attrName/>
                                        </p:attrNameLst>
                                      </p:cBhvr>
                                    </p:anim>
                                  </p:childTnLst>
                                </p:cTn>
                              </p:par>
                            </p:childTnLst>
                          </p:cTn>
                        </p:par>
                        <p:par>
                          <p:cTn id="40" fill="hold" nodeType="afterGroup">
                            <p:stCondLst>
                              <p:cond delay="2000"/>
                            </p:stCondLst>
                            <p:childTnLst>
                              <p:par>
                                <p:cTn id="41" presetID="24" presetClass="entr" presetSubtype="0" fill="hold" grpId="0" nodeType="afterEffect">
                                  <p:stCondLst>
                                    <p:cond delay="0"/>
                                  </p:stCondLst>
                                  <p:childTnLst>
                                    <p:set>
                                      <p:cBhvr>
                                        <p:cTn id="42" dur="1" fill="hold">
                                          <p:stCondLst>
                                            <p:cond delay="0"/>
                                          </p:stCondLst>
                                        </p:cTn>
                                        <p:tgtEl>
                                          <p:spTgt spid="73739">
                                            <p:txEl>
                                              <p:pRg st="7" end="7"/>
                                            </p:txEl>
                                          </p:spTgt>
                                        </p:tgtEl>
                                        <p:attrNameLst>
                                          <p:attrName>style.visibility</p:attrName>
                                        </p:attrNameLst>
                                      </p:cBhvr>
                                      <p:to>
                                        <p:strVal val="visible"/>
                                      </p:to>
                                    </p:set>
                                    <p:anim to="" calcmode="lin" valueType="num">
                                      <p:cBhvr>
                                        <p:cTn id="43" dur="1" fill="hold"/>
                                        <p:tgtEl>
                                          <p:spTgt spid="73739">
                                            <p:txEl>
                                              <p:pRg st="7" end="7"/>
                                            </p:txEl>
                                          </p:spTgt>
                                        </p:tgtEl>
                                        <p:attrNameLst>
                                          <p:attrName/>
                                        </p:attrNameLst>
                                      </p:cBhvr>
                                    </p:anim>
                                  </p:childTnLst>
                                </p:cTn>
                              </p:par>
                            </p:childTnLst>
                          </p:cTn>
                        </p:par>
                        <p:par>
                          <p:cTn id="44" fill="hold" nodeType="afterGroup">
                            <p:stCondLst>
                              <p:cond delay="2000"/>
                            </p:stCondLst>
                            <p:childTnLst>
                              <p:par>
                                <p:cTn id="45" presetID="24" presetClass="entr" presetSubtype="0" fill="hold" grpId="0" nodeType="afterEffect">
                                  <p:stCondLst>
                                    <p:cond delay="0"/>
                                  </p:stCondLst>
                                  <p:childTnLst>
                                    <p:set>
                                      <p:cBhvr>
                                        <p:cTn id="46" dur="1" fill="hold">
                                          <p:stCondLst>
                                            <p:cond delay="0"/>
                                          </p:stCondLst>
                                        </p:cTn>
                                        <p:tgtEl>
                                          <p:spTgt spid="73739">
                                            <p:txEl>
                                              <p:pRg st="8" end="8"/>
                                            </p:txEl>
                                          </p:spTgt>
                                        </p:tgtEl>
                                        <p:attrNameLst>
                                          <p:attrName>style.visibility</p:attrName>
                                        </p:attrNameLst>
                                      </p:cBhvr>
                                      <p:to>
                                        <p:strVal val="visible"/>
                                      </p:to>
                                    </p:set>
                                    <p:anim to="" calcmode="lin" valueType="num">
                                      <p:cBhvr>
                                        <p:cTn id="47" dur="1" fill="hold"/>
                                        <p:tgtEl>
                                          <p:spTgt spid="73739">
                                            <p:txEl>
                                              <p:pRg st="8" end="8"/>
                                            </p:txEl>
                                          </p:spTgt>
                                        </p:tgtEl>
                                        <p:attrNameLst>
                                          <p:attrName/>
                                        </p:attrNameLst>
                                      </p:cBhvr>
                                    </p:anim>
                                  </p:childTnLst>
                                </p:cTn>
                              </p:par>
                            </p:childTnLst>
                          </p:cTn>
                        </p:par>
                        <p:par>
                          <p:cTn id="48" fill="hold" nodeType="afterGroup">
                            <p:stCondLst>
                              <p:cond delay="2000"/>
                            </p:stCondLst>
                            <p:childTnLst>
                              <p:par>
                                <p:cTn id="49" presetID="5" presetClass="entr" presetSubtype="10" fill="hold" nodeType="afterEffect">
                                  <p:stCondLst>
                                    <p:cond delay="0"/>
                                  </p:stCondLst>
                                  <p:childTnLst>
                                    <p:set>
                                      <p:cBhvr>
                                        <p:cTn id="50" dur="1" fill="hold">
                                          <p:stCondLst>
                                            <p:cond delay="0"/>
                                          </p:stCondLst>
                                        </p:cTn>
                                        <p:tgtEl>
                                          <p:spTgt spid="73814"/>
                                        </p:tgtEl>
                                        <p:attrNameLst>
                                          <p:attrName>style.visibility</p:attrName>
                                        </p:attrNameLst>
                                      </p:cBhvr>
                                      <p:to>
                                        <p:strVal val="visible"/>
                                      </p:to>
                                    </p:set>
                                    <p:animEffect transition="in" filter="checkerboard(across)">
                                      <p:cBhvr>
                                        <p:cTn id="51" dur="500"/>
                                        <p:tgtEl>
                                          <p:spTgt spid="73814"/>
                                        </p:tgtEl>
                                      </p:cBhvr>
                                    </p:animEffect>
                                  </p:childTnLst>
                                </p:cTn>
                              </p:par>
                            </p:childTnLst>
                          </p:cTn>
                        </p:par>
                        <p:par>
                          <p:cTn id="52" fill="hold" nodeType="afterGroup">
                            <p:stCondLst>
                              <p:cond delay="2500"/>
                            </p:stCondLst>
                            <p:childTnLst>
                              <p:par>
                                <p:cTn id="53" presetID="8" presetClass="entr" presetSubtype="16" fill="hold" nodeType="afterEffect">
                                  <p:stCondLst>
                                    <p:cond delay="0"/>
                                  </p:stCondLst>
                                  <p:childTnLst>
                                    <p:set>
                                      <p:cBhvr>
                                        <p:cTn id="54" dur="1" fill="hold">
                                          <p:stCondLst>
                                            <p:cond delay="0"/>
                                          </p:stCondLst>
                                        </p:cTn>
                                        <p:tgtEl>
                                          <p:spTgt spid="73741"/>
                                        </p:tgtEl>
                                        <p:attrNameLst>
                                          <p:attrName>style.visibility</p:attrName>
                                        </p:attrNameLst>
                                      </p:cBhvr>
                                      <p:to>
                                        <p:strVal val="visible"/>
                                      </p:to>
                                    </p:set>
                                    <p:animEffect transition="in" filter="diamond(in)">
                                      <p:cBhvr>
                                        <p:cTn id="55" dur="2000"/>
                                        <p:tgtEl>
                                          <p:spTgt spid="73741"/>
                                        </p:tgtEl>
                                      </p:cBhvr>
                                    </p:animEffect>
                                  </p:childTnLst>
                                </p:cTn>
                              </p:par>
                            </p:childTnLst>
                          </p:cTn>
                        </p:par>
                        <p:par>
                          <p:cTn id="56" fill="hold" nodeType="afterGroup">
                            <p:stCondLst>
                              <p:cond delay="4500"/>
                            </p:stCondLst>
                            <p:childTnLst>
                              <p:par>
                                <p:cTn id="57" presetID="24" presetClass="entr" presetSubtype="0" fill="hold" grpId="0" nodeType="afterEffect">
                                  <p:stCondLst>
                                    <p:cond delay="0"/>
                                  </p:stCondLst>
                                  <p:childTnLst>
                                    <p:set>
                                      <p:cBhvr>
                                        <p:cTn id="58" dur="1" fill="hold">
                                          <p:stCondLst>
                                            <p:cond delay="0"/>
                                          </p:stCondLst>
                                        </p:cTn>
                                        <p:tgtEl>
                                          <p:spTgt spid="73819"/>
                                        </p:tgtEl>
                                        <p:attrNameLst>
                                          <p:attrName>style.visibility</p:attrName>
                                        </p:attrNameLst>
                                      </p:cBhvr>
                                      <p:to>
                                        <p:strVal val="visible"/>
                                      </p:to>
                                    </p:set>
                                    <p:anim to="" calcmode="lin" valueType="num">
                                      <p:cBhvr>
                                        <p:cTn id="59" dur="1" fill="hold"/>
                                        <p:tgtEl>
                                          <p:spTgt spid="738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9" grpId="0" build="p"/>
      <p:bldP spid="73816" grpId="0" animBg="1"/>
      <p:bldP spid="73817" grpId="0" animBg="1"/>
      <p:bldP spid="73819" grpId="0"/>
      <p:bldP spid="73820"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pic>
        <p:nvPicPr>
          <p:cNvPr id="72728" name="Picture 24" descr="Copy of Picture2"/>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95800" y="2514600"/>
            <a:ext cx="4648200" cy="41338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2713" name="Rectangle 9"/>
          <p:cNvSpPr>
            <a:spLocks noChangeArrowheads="1"/>
          </p:cNvSpPr>
          <p:nvPr/>
        </p:nvSpPr>
        <p:spPr bwMode="auto">
          <a:xfrm>
            <a:off x="0" y="228600"/>
            <a:ext cx="838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1000">
                <a:solidFill>
                  <a:srgbClr val="FFFF00"/>
                </a:solidFill>
              </a:rPr>
              <a:t>BEGIN </a:t>
            </a:r>
            <a:br>
              <a:rPr lang="en-US" sz="1000">
                <a:solidFill>
                  <a:srgbClr val="FFFF00"/>
                </a:solidFill>
              </a:rPr>
            </a:br>
            <a:r>
              <a:rPr lang="en-US" sz="700">
                <a:solidFill>
                  <a:srgbClr val="FFFF00"/>
                </a:solidFill>
              </a:rPr>
              <a:t>INSTRUCTION</a:t>
            </a:r>
            <a:br>
              <a:rPr lang="en-US" sz="700">
                <a:solidFill>
                  <a:srgbClr val="FFFF00"/>
                </a:solidFill>
              </a:rPr>
            </a:br>
            <a:r>
              <a:rPr lang="en-US" sz="600">
                <a:solidFill>
                  <a:srgbClr val="FFFF00"/>
                </a:solidFill>
              </a:rPr>
              <a:t/>
            </a:r>
            <a:br>
              <a:rPr lang="en-US" sz="600">
                <a:solidFill>
                  <a:srgbClr val="FFFF00"/>
                </a:solidFill>
              </a:rPr>
            </a:br>
            <a:r>
              <a:rPr lang="en-US" sz="1400" b="1">
                <a:solidFill>
                  <a:srgbClr val="FF0000"/>
                </a:solidFill>
              </a:rPr>
              <a:t>ZONE</a:t>
            </a:r>
          </a:p>
        </p:txBody>
      </p:sp>
      <p:sp>
        <p:nvSpPr>
          <p:cNvPr id="72725" name="Rectangle 21"/>
          <p:cNvSpPr>
            <a:spLocks noGrp="1" noChangeArrowheads="1"/>
          </p:cNvSpPr>
          <p:nvPr>
            <p:ph type="title"/>
          </p:nvPr>
        </p:nvSpPr>
        <p:spPr>
          <a:xfrm>
            <a:off x="228600" y="1447800"/>
            <a:ext cx="8763000" cy="914400"/>
          </a:xfrm>
        </p:spPr>
        <p:txBody>
          <a:bodyPr>
            <a:normAutofit fontScale="90000"/>
          </a:bodyPr>
          <a:lstStyle/>
          <a:p>
            <a:r>
              <a:rPr lang="en-US" sz="3600" b="1">
                <a:solidFill>
                  <a:srgbClr val="FF0000"/>
                </a:solidFill>
              </a:rPr>
              <a:t>What If Contact Happens?</a:t>
            </a:r>
            <a:br>
              <a:rPr lang="en-US" sz="3600" b="1">
                <a:solidFill>
                  <a:srgbClr val="FF0000"/>
                </a:solidFill>
              </a:rPr>
            </a:br>
            <a:r>
              <a:rPr lang="en-US" sz="2800">
                <a:solidFill>
                  <a:srgbClr val="FF0000"/>
                </a:solidFill>
              </a:rPr>
              <a:t>Do not touch equipment or person in contact</a:t>
            </a:r>
          </a:p>
        </p:txBody>
      </p:sp>
      <p:sp>
        <p:nvSpPr>
          <p:cNvPr id="72726" name="Rectangle 22"/>
          <p:cNvSpPr>
            <a:spLocks noGrp="1" noChangeArrowheads="1"/>
          </p:cNvSpPr>
          <p:nvPr>
            <p:ph type="body" sz="half" idx="1"/>
          </p:nvPr>
        </p:nvSpPr>
        <p:spPr>
          <a:xfrm>
            <a:off x="0" y="2438400"/>
            <a:ext cx="4876800" cy="4191000"/>
          </a:xfrm>
        </p:spPr>
        <p:txBody>
          <a:bodyPr/>
          <a:lstStyle/>
          <a:p>
            <a:pPr>
              <a:lnSpc>
                <a:spcPct val="90000"/>
              </a:lnSpc>
              <a:buFontTx/>
              <a:buNone/>
            </a:pPr>
            <a:r>
              <a:rPr lang="en-US" sz="2400">
                <a:solidFill>
                  <a:srgbClr val="FFFF00"/>
                </a:solidFill>
              </a:rPr>
              <a:t>If you are on the ground </a:t>
            </a:r>
          </a:p>
          <a:p>
            <a:pPr lvl="1">
              <a:lnSpc>
                <a:spcPct val="90000"/>
              </a:lnSpc>
            </a:pPr>
            <a:r>
              <a:rPr lang="en-US" sz="2000">
                <a:solidFill>
                  <a:srgbClr val="FFFF00"/>
                </a:solidFill>
              </a:rPr>
              <a:t>Stay away from the vehicle!</a:t>
            </a:r>
          </a:p>
          <a:p>
            <a:pPr lvl="1">
              <a:lnSpc>
                <a:spcPct val="90000"/>
              </a:lnSpc>
            </a:pPr>
            <a:r>
              <a:rPr lang="en-US" sz="2000">
                <a:solidFill>
                  <a:srgbClr val="FFFF00"/>
                </a:solidFill>
              </a:rPr>
              <a:t>Do not touch and equipment or person in contact with the line.</a:t>
            </a:r>
          </a:p>
          <a:p>
            <a:pPr lvl="1">
              <a:lnSpc>
                <a:spcPct val="90000"/>
              </a:lnSpc>
            </a:pPr>
            <a:r>
              <a:rPr lang="en-US" sz="2000">
                <a:solidFill>
                  <a:srgbClr val="FFFF00"/>
                </a:solidFill>
              </a:rPr>
              <a:t>Get the line de-energized.</a:t>
            </a:r>
          </a:p>
          <a:p>
            <a:pPr>
              <a:lnSpc>
                <a:spcPct val="90000"/>
              </a:lnSpc>
              <a:buFontTx/>
              <a:buNone/>
            </a:pPr>
            <a:r>
              <a:rPr lang="en-US" sz="2400">
                <a:solidFill>
                  <a:srgbClr val="FFFF00"/>
                </a:solidFill>
              </a:rPr>
              <a:t>If you are in the vehicle</a:t>
            </a:r>
          </a:p>
          <a:p>
            <a:pPr lvl="1">
              <a:lnSpc>
                <a:spcPct val="90000"/>
              </a:lnSpc>
            </a:pPr>
            <a:r>
              <a:rPr lang="en-US" sz="2000">
                <a:solidFill>
                  <a:srgbClr val="FFFF00"/>
                </a:solidFill>
              </a:rPr>
              <a:t>Stay in the vehicle and do not touch any metal.</a:t>
            </a:r>
          </a:p>
          <a:p>
            <a:pPr lvl="1">
              <a:lnSpc>
                <a:spcPct val="90000"/>
              </a:lnSpc>
            </a:pPr>
            <a:r>
              <a:rPr lang="en-US" sz="2000">
                <a:solidFill>
                  <a:srgbClr val="FFFF00"/>
                </a:solidFill>
              </a:rPr>
              <a:t>If you must get out, jump clear, then shuffle slowly away.</a:t>
            </a:r>
          </a:p>
        </p:txBody>
      </p:sp>
      <p:sp>
        <p:nvSpPr>
          <p:cNvPr id="72715" name="WordArt 11"/>
          <p:cNvSpPr>
            <a:spLocks noChangeArrowheads="1" noChangeShapeType="1" noTextEdit="1"/>
          </p:cNvSpPr>
          <p:nvPr/>
        </p:nvSpPr>
        <p:spPr bwMode="auto">
          <a:xfrm>
            <a:off x="914400" y="228600"/>
            <a:ext cx="7467600" cy="609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solidFill>
                  <a:schemeClr val="bg1"/>
                </a:solidFill>
                <a:effectLst>
                  <a:outerShdw dist="45791" dir="2021404" algn="ctr" rotWithShape="0">
                    <a:srgbClr val="B2B2B2">
                      <a:alpha val="80000"/>
                    </a:srgbClr>
                  </a:outerShdw>
                </a:effectLst>
                <a:latin typeface="Times New Roman"/>
                <a:cs typeface="Times New Roman"/>
              </a:rPr>
              <a:t>ELECTRICAL HAZARDS </a:t>
            </a:r>
          </a:p>
        </p:txBody>
      </p:sp>
      <p:sp>
        <p:nvSpPr>
          <p:cNvPr id="72716" name="WordArt 12"/>
          <p:cNvSpPr>
            <a:spLocks noChangeArrowheads="1" noChangeShapeType="1" noTextEdit="1"/>
          </p:cNvSpPr>
          <p:nvPr/>
        </p:nvSpPr>
        <p:spPr bwMode="auto">
          <a:xfrm>
            <a:off x="2286000" y="914400"/>
            <a:ext cx="5257800" cy="381000"/>
          </a:xfrm>
          <a:prstGeom prst="rect">
            <a:avLst/>
          </a:prstGeom>
        </p:spPr>
        <p:txBody>
          <a:bodyPr wrap="none" fromWordArt="1">
            <a:prstTxWarp prst="textDoubleWave1">
              <a:avLst>
                <a:gd name="adj1" fmla="val 6500"/>
                <a:gd name="adj2" fmla="val 0"/>
              </a:avLst>
            </a:prstTxWarp>
          </a:bodyPr>
          <a:lstStyle/>
          <a:p>
            <a:pPr algn="ctr"/>
            <a:r>
              <a:rPr lang="en-US" sz="3600" kern="10" spc="-360">
                <a:ln w="12700">
                  <a:solidFill>
                    <a:srgbClr val="000099"/>
                  </a:solidFill>
                  <a:round/>
                  <a:headEnd/>
                  <a:tailEnd/>
                </a:ln>
                <a:solidFill>
                  <a:schemeClr val="bg1"/>
                </a:solidFill>
                <a:effectLst>
                  <a:outerShdw dist="125724" dir="18900000" algn="ctr" rotWithShape="0">
                    <a:srgbClr val="000099"/>
                  </a:outerShdw>
                </a:effectLst>
                <a:latin typeface="Impact"/>
              </a:rPr>
              <a:t>ROADWAY SAFETY</a:t>
            </a:r>
          </a:p>
        </p:txBody>
      </p:sp>
      <p:sp>
        <p:nvSpPr>
          <p:cNvPr id="72717" name="AutoShape 13"/>
          <p:cNvSpPr>
            <a:spLocks noChangeArrowheads="1"/>
          </p:cNvSpPr>
          <p:nvPr/>
        </p:nvSpPr>
        <p:spPr bwMode="auto">
          <a:xfrm>
            <a:off x="8382000" y="0"/>
            <a:ext cx="762000" cy="1066800"/>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600" b="1">
                <a:solidFill>
                  <a:srgbClr val="FF0000"/>
                </a:solidFill>
              </a:rPr>
              <a:t>3</a:t>
            </a:r>
          </a:p>
        </p:txBody>
      </p:sp>
      <p:pic>
        <p:nvPicPr>
          <p:cNvPr id="72729" name="Picture 25" descr="electricity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715000"/>
            <a:ext cx="2971800" cy="908050"/>
          </a:xfrm>
          <a:prstGeom prst="rect">
            <a:avLst/>
          </a:prstGeom>
          <a:noFill/>
          <a:extLst>
            <a:ext uri="{909E8E84-426E-40DD-AFC4-6F175D3DCCD1}">
              <a14:hiddenFill xmlns:a14="http://schemas.microsoft.com/office/drawing/2010/main">
                <a:solidFill>
                  <a:srgbClr val="FFFFFF"/>
                </a:solidFill>
              </a14:hiddenFill>
            </a:ext>
          </a:extLst>
        </p:spPr>
      </p:pic>
      <p:pic>
        <p:nvPicPr>
          <p:cNvPr id="72730" name="Picture 26" descr="SAF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90600"/>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72731" name="Text Box 27"/>
          <p:cNvSpPr txBox="1">
            <a:spLocks noChangeArrowheads="1"/>
          </p:cNvSpPr>
          <p:nvPr/>
        </p:nvSpPr>
        <p:spPr bwMode="auto">
          <a:xfrm>
            <a:off x="4572000" y="2667000"/>
            <a:ext cx="25146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b="1"/>
              <a:t>Until lines are de-energized,</a:t>
            </a:r>
          </a:p>
          <a:p>
            <a:r>
              <a:rPr lang="en-US" sz="2400" b="1"/>
              <a:t>The operator may be safest </a:t>
            </a:r>
          </a:p>
          <a:p>
            <a:r>
              <a:rPr lang="en-US" sz="2400" b="1"/>
              <a:t>In the machine.</a:t>
            </a:r>
          </a:p>
        </p:txBody>
      </p:sp>
    </p:spTree>
    <p:extLst>
      <p:ext uri="{BB962C8B-B14F-4D97-AF65-F5344CB8AC3E}">
        <p14:creationId xmlns:p14="http://schemas.microsoft.com/office/powerpoint/2010/main" val="75500943"/>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72715"/>
                                        </p:tgtEl>
                                        <p:attrNameLst>
                                          <p:attrName>style.visibility</p:attrName>
                                        </p:attrNameLst>
                                      </p:cBhvr>
                                      <p:to>
                                        <p:strVal val="visible"/>
                                      </p:to>
                                    </p:set>
                                    <p:anim to="" calcmode="lin" valueType="num">
                                      <p:cBhvr>
                                        <p:cTn id="7" dur="1" fill="hold"/>
                                        <p:tgtEl>
                                          <p:spTgt spid="72715"/>
                                        </p:tgtEl>
                                        <p:attrNameLst>
                                          <p:attrName/>
                                        </p:attrNameLst>
                                      </p:cBhvr>
                                    </p:anim>
                                  </p:child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72716"/>
                                        </p:tgtEl>
                                        <p:attrNameLst>
                                          <p:attrName>style.visibility</p:attrName>
                                        </p:attrNameLst>
                                      </p:cBhvr>
                                      <p:to>
                                        <p:strVal val="visible"/>
                                      </p:to>
                                    </p:set>
                                    <p:anim to="" calcmode="lin" valueType="num">
                                      <p:cBhvr>
                                        <p:cTn id="11" dur="1" fill="hold"/>
                                        <p:tgtEl>
                                          <p:spTgt spid="72716"/>
                                        </p:tgtEl>
                                        <p:attrNameLst>
                                          <p:attrName/>
                                        </p:attrNameLst>
                                      </p:cBhvr>
                                    </p:anim>
                                  </p:childTnLst>
                                </p:cTn>
                              </p:par>
                            </p:childTnLst>
                          </p:cTn>
                        </p:par>
                        <p:par>
                          <p:cTn id="12" fill="hold" nodeType="afterGroup">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72725"/>
                                        </p:tgtEl>
                                        <p:attrNameLst>
                                          <p:attrName>style.visibility</p:attrName>
                                        </p:attrNameLst>
                                      </p:cBhvr>
                                      <p:to>
                                        <p:strVal val="visible"/>
                                      </p:to>
                                    </p:set>
                                    <p:anim to="" calcmode="lin" valueType="num">
                                      <p:cBhvr>
                                        <p:cTn id="15" dur="1" fill="hold"/>
                                        <p:tgtEl>
                                          <p:spTgt spid="72725"/>
                                        </p:tgtEl>
                                        <p:attrNameLst>
                                          <p:attrName/>
                                        </p:attrNameLst>
                                      </p:cBhvr>
                                    </p:anim>
                                  </p:childTnLst>
                                </p:cTn>
                              </p:par>
                            </p:childTnLst>
                          </p:cTn>
                        </p:par>
                        <p:par>
                          <p:cTn id="16" fill="hold" nodeType="afterGroup">
                            <p:stCondLst>
                              <p:cond delay="0"/>
                            </p:stCondLst>
                            <p:childTnLst>
                              <p:par>
                                <p:cTn id="17" presetID="24" presetClass="entr" presetSubtype="0" fill="hold" grpId="0" nodeType="afterEffect">
                                  <p:stCondLst>
                                    <p:cond delay="0"/>
                                  </p:stCondLst>
                                  <p:childTnLst>
                                    <p:set>
                                      <p:cBhvr>
                                        <p:cTn id="18" dur="1" fill="hold">
                                          <p:stCondLst>
                                            <p:cond delay="0"/>
                                          </p:stCondLst>
                                        </p:cTn>
                                        <p:tgtEl>
                                          <p:spTgt spid="72726">
                                            <p:txEl>
                                              <p:pRg st="0" end="0"/>
                                            </p:txEl>
                                          </p:spTgt>
                                        </p:tgtEl>
                                        <p:attrNameLst>
                                          <p:attrName>style.visibility</p:attrName>
                                        </p:attrNameLst>
                                      </p:cBhvr>
                                      <p:to>
                                        <p:strVal val="visible"/>
                                      </p:to>
                                    </p:set>
                                    <p:anim to="" calcmode="lin" valueType="num">
                                      <p:cBhvr>
                                        <p:cTn id="19" dur="1" fill="hold"/>
                                        <p:tgtEl>
                                          <p:spTgt spid="72726">
                                            <p:txEl>
                                              <p:pRg st="0" end="0"/>
                                            </p:txEl>
                                          </p:spTgt>
                                        </p:tgtEl>
                                        <p:attrNameLst>
                                          <p:attrName/>
                                        </p:attrNameLst>
                                      </p:cBhvr>
                                    </p:anim>
                                  </p:childTnLst>
                                </p:cTn>
                              </p:par>
                            </p:childTnLst>
                          </p:cTn>
                        </p:par>
                        <p:par>
                          <p:cTn id="20" fill="hold" nodeType="afterGroup">
                            <p:stCondLst>
                              <p:cond delay="0"/>
                            </p:stCondLst>
                            <p:childTnLst>
                              <p:par>
                                <p:cTn id="21" presetID="24" presetClass="entr" presetSubtype="0" fill="hold" grpId="0" nodeType="afterEffect">
                                  <p:stCondLst>
                                    <p:cond delay="0"/>
                                  </p:stCondLst>
                                  <p:childTnLst>
                                    <p:set>
                                      <p:cBhvr>
                                        <p:cTn id="22" dur="1" fill="hold">
                                          <p:stCondLst>
                                            <p:cond delay="0"/>
                                          </p:stCondLst>
                                        </p:cTn>
                                        <p:tgtEl>
                                          <p:spTgt spid="72726">
                                            <p:txEl>
                                              <p:pRg st="1" end="1"/>
                                            </p:txEl>
                                          </p:spTgt>
                                        </p:tgtEl>
                                        <p:attrNameLst>
                                          <p:attrName>style.visibility</p:attrName>
                                        </p:attrNameLst>
                                      </p:cBhvr>
                                      <p:to>
                                        <p:strVal val="visible"/>
                                      </p:to>
                                    </p:set>
                                    <p:anim to="" calcmode="lin" valueType="num">
                                      <p:cBhvr>
                                        <p:cTn id="23" dur="1" fill="hold"/>
                                        <p:tgtEl>
                                          <p:spTgt spid="72726">
                                            <p:txEl>
                                              <p:pRg st="1" end="1"/>
                                            </p:txEl>
                                          </p:spTgt>
                                        </p:tgtEl>
                                        <p:attrNameLst>
                                          <p:attrName/>
                                        </p:attrNameLst>
                                      </p:cBhvr>
                                    </p:anim>
                                  </p:childTnLst>
                                </p:cTn>
                              </p:par>
                            </p:childTnLst>
                          </p:cTn>
                        </p:par>
                        <p:par>
                          <p:cTn id="24" fill="hold" nodeType="afterGroup">
                            <p:stCondLst>
                              <p:cond delay="0"/>
                            </p:stCondLst>
                            <p:childTnLst>
                              <p:par>
                                <p:cTn id="25" presetID="24" presetClass="entr" presetSubtype="0" fill="hold" grpId="0" nodeType="afterEffect">
                                  <p:stCondLst>
                                    <p:cond delay="0"/>
                                  </p:stCondLst>
                                  <p:childTnLst>
                                    <p:set>
                                      <p:cBhvr>
                                        <p:cTn id="26" dur="1" fill="hold">
                                          <p:stCondLst>
                                            <p:cond delay="0"/>
                                          </p:stCondLst>
                                        </p:cTn>
                                        <p:tgtEl>
                                          <p:spTgt spid="72726">
                                            <p:txEl>
                                              <p:pRg st="2" end="2"/>
                                            </p:txEl>
                                          </p:spTgt>
                                        </p:tgtEl>
                                        <p:attrNameLst>
                                          <p:attrName>style.visibility</p:attrName>
                                        </p:attrNameLst>
                                      </p:cBhvr>
                                      <p:to>
                                        <p:strVal val="visible"/>
                                      </p:to>
                                    </p:set>
                                    <p:anim to="" calcmode="lin" valueType="num">
                                      <p:cBhvr>
                                        <p:cTn id="27" dur="1" fill="hold"/>
                                        <p:tgtEl>
                                          <p:spTgt spid="72726">
                                            <p:txEl>
                                              <p:pRg st="2" end="2"/>
                                            </p:txEl>
                                          </p:spTgt>
                                        </p:tgtEl>
                                        <p:attrNameLst>
                                          <p:attrName/>
                                        </p:attrNameLst>
                                      </p:cBhvr>
                                    </p:anim>
                                  </p:childTnLst>
                                </p:cTn>
                              </p:par>
                            </p:childTnLst>
                          </p:cTn>
                        </p:par>
                        <p:par>
                          <p:cTn id="28" fill="hold" nodeType="afterGroup">
                            <p:stCondLst>
                              <p:cond delay="0"/>
                            </p:stCondLst>
                            <p:childTnLst>
                              <p:par>
                                <p:cTn id="29" presetID="24" presetClass="entr" presetSubtype="0" fill="hold" grpId="0" nodeType="afterEffect">
                                  <p:stCondLst>
                                    <p:cond delay="0"/>
                                  </p:stCondLst>
                                  <p:childTnLst>
                                    <p:set>
                                      <p:cBhvr>
                                        <p:cTn id="30" dur="1" fill="hold">
                                          <p:stCondLst>
                                            <p:cond delay="0"/>
                                          </p:stCondLst>
                                        </p:cTn>
                                        <p:tgtEl>
                                          <p:spTgt spid="72726">
                                            <p:txEl>
                                              <p:pRg st="3" end="3"/>
                                            </p:txEl>
                                          </p:spTgt>
                                        </p:tgtEl>
                                        <p:attrNameLst>
                                          <p:attrName>style.visibility</p:attrName>
                                        </p:attrNameLst>
                                      </p:cBhvr>
                                      <p:to>
                                        <p:strVal val="visible"/>
                                      </p:to>
                                    </p:set>
                                    <p:anim to="" calcmode="lin" valueType="num">
                                      <p:cBhvr>
                                        <p:cTn id="31" dur="1" fill="hold"/>
                                        <p:tgtEl>
                                          <p:spTgt spid="72726">
                                            <p:txEl>
                                              <p:pRg st="3" end="3"/>
                                            </p:txEl>
                                          </p:spTgt>
                                        </p:tgtEl>
                                        <p:attrNameLst>
                                          <p:attrName/>
                                        </p:attrNameLst>
                                      </p:cBhvr>
                                    </p:anim>
                                  </p:childTnLst>
                                </p:cTn>
                              </p:par>
                            </p:childTnLst>
                          </p:cTn>
                        </p:par>
                        <p:par>
                          <p:cTn id="32" fill="hold" nodeType="afterGroup">
                            <p:stCondLst>
                              <p:cond delay="0"/>
                            </p:stCondLst>
                            <p:childTnLst>
                              <p:par>
                                <p:cTn id="33" presetID="24" presetClass="entr" presetSubtype="0" fill="hold" grpId="0" nodeType="afterEffect">
                                  <p:stCondLst>
                                    <p:cond delay="0"/>
                                  </p:stCondLst>
                                  <p:childTnLst>
                                    <p:set>
                                      <p:cBhvr>
                                        <p:cTn id="34" dur="1" fill="hold">
                                          <p:stCondLst>
                                            <p:cond delay="0"/>
                                          </p:stCondLst>
                                        </p:cTn>
                                        <p:tgtEl>
                                          <p:spTgt spid="72726">
                                            <p:txEl>
                                              <p:pRg st="4" end="4"/>
                                            </p:txEl>
                                          </p:spTgt>
                                        </p:tgtEl>
                                        <p:attrNameLst>
                                          <p:attrName>style.visibility</p:attrName>
                                        </p:attrNameLst>
                                      </p:cBhvr>
                                      <p:to>
                                        <p:strVal val="visible"/>
                                      </p:to>
                                    </p:set>
                                    <p:anim to="" calcmode="lin" valueType="num">
                                      <p:cBhvr>
                                        <p:cTn id="35" dur="1" fill="hold"/>
                                        <p:tgtEl>
                                          <p:spTgt spid="72726">
                                            <p:txEl>
                                              <p:pRg st="4" end="4"/>
                                            </p:txEl>
                                          </p:spTgt>
                                        </p:tgtEl>
                                        <p:attrNameLst>
                                          <p:attrName/>
                                        </p:attrNameLst>
                                      </p:cBhvr>
                                    </p:anim>
                                  </p:childTnLst>
                                </p:cTn>
                              </p:par>
                            </p:childTnLst>
                          </p:cTn>
                        </p:par>
                        <p:par>
                          <p:cTn id="36" fill="hold" nodeType="afterGroup">
                            <p:stCondLst>
                              <p:cond delay="0"/>
                            </p:stCondLst>
                            <p:childTnLst>
                              <p:par>
                                <p:cTn id="37" presetID="24" presetClass="entr" presetSubtype="0" fill="hold" grpId="0" nodeType="afterEffect">
                                  <p:stCondLst>
                                    <p:cond delay="0"/>
                                  </p:stCondLst>
                                  <p:childTnLst>
                                    <p:set>
                                      <p:cBhvr>
                                        <p:cTn id="38" dur="1" fill="hold">
                                          <p:stCondLst>
                                            <p:cond delay="0"/>
                                          </p:stCondLst>
                                        </p:cTn>
                                        <p:tgtEl>
                                          <p:spTgt spid="72726">
                                            <p:txEl>
                                              <p:pRg st="5" end="5"/>
                                            </p:txEl>
                                          </p:spTgt>
                                        </p:tgtEl>
                                        <p:attrNameLst>
                                          <p:attrName>style.visibility</p:attrName>
                                        </p:attrNameLst>
                                      </p:cBhvr>
                                      <p:to>
                                        <p:strVal val="visible"/>
                                      </p:to>
                                    </p:set>
                                    <p:anim to="" calcmode="lin" valueType="num">
                                      <p:cBhvr>
                                        <p:cTn id="39" dur="1" fill="hold"/>
                                        <p:tgtEl>
                                          <p:spTgt spid="72726">
                                            <p:txEl>
                                              <p:pRg st="5" end="5"/>
                                            </p:txEl>
                                          </p:spTgt>
                                        </p:tgtEl>
                                        <p:attrNameLst>
                                          <p:attrName/>
                                        </p:attrNameLst>
                                      </p:cBhvr>
                                    </p:anim>
                                  </p:childTnLst>
                                </p:cTn>
                              </p:par>
                            </p:childTnLst>
                          </p:cTn>
                        </p:par>
                        <p:par>
                          <p:cTn id="40" fill="hold" nodeType="afterGroup">
                            <p:stCondLst>
                              <p:cond delay="0"/>
                            </p:stCondLst>
                            <p:childTnLst>
                              <p:par>
                                <p:cTn id="41" presetID="24" presetClass="entr" presetSubtype="0" fill="hold" grpId="0" nodeType="afterEffect">
                                  <p:stCondLst>
                                    <p:cond delay="0"/>
                                  </p:stCondLst>
                                  <p:childTnLst>
                                    <p:set>
                                      <p:cBhvr>
                                        <p:cTn id="42" dur="1" fill="hold">
                                          <p:stCondLst>
                                            <p:cond delay="0"/>
                                          </p:stCondLst>
                                        </p:cTn>
                                        <p:tgtEl>
                                          <p:spTgt spid="72726">
                                            <p:txEl>
                                              <p:pRg st="6" end="6"/>
                                            </p:txEl>
                                          </p:spTgt>
                                        </p:tgtEl>
                                        <p:attrNameLst>
                                          <p:attrName>style.visibility</p:attrName>
                                        </p:attrNameLst>
                                      </p:cBhvr>
                                      <p:to>
                                        <p:strVal val="visible"/>
                                      </p:to>
                                    </p:set>
                                    <p:anim to="" calcmode="lin" valueType="num">
                                      <p:cBhvr>
                                        <p:cTn id="43" dur="1" fill="hold"/>
                                        <p:tgtEl>
                                          <p:spTgt spid="72726">
                                            <p:txEl>
                                              <p:pRg st="6" end="6"/>
                                            </p:txEl>
                                          </p:spTgt>
                                        </p:tgtEl>
                                        <p:attrNameLst>
                                          <p:attrName/>
                                        </p:attrNameLst>
                                      </p:cBhvr>
                                    </p:anim>
                                  </p:childTnLst>
                                </p:cTn>
                              </p:par>
                            </p:childTnLst>
                          </p:cTn>
                        </p:par>
                        <p:par>
                          <p:cTn id="44" fill="hold" nodeType="afterGroup">
                            <p:stCondLst>
                              <p:cond delay="0"/>
                            </p:stCondLst>
                            <p:childTnLst>
                              <p:par>
                                <p:cTn id="45" presetID="24" presetClass="entr" presetSubtype="0" fill="hold" grpId="0" nodeType="afterEffect">
                                  <p:stCondLst>
                                    <p:cond delay="0"/>
                                  </p:stCondLst>
                                  <p:childTnLst>
                                    <p:set>
                                      <p:cBhvr>
                                        <p:cTn id="46" dur="1" fill="hold">
                                          <p:stCondLst>
                                            <p:cond delay="0"/>
                                          </p:stCondLst>
                                        </p:cTn>
                                        <p:tgtEl>
                                          <p:spTgt spid="72731"/>
                                        </p:tgtEl>
                                        <p:attrNameLst>
                                          <p:attrName>style.visibility</p:attrName>
                                        </p:attrNameLst>
                                      </p:cBhvr>
                                      <p:to>
                                        <p:strVal val="visible"/>
                                      </p:to>
                                    </p:set>
                                    <p:anim to="" calcmode="lin" valueType="num">
                                      <p:cBhvr>
                                        <p:cTn id="47" dur="1" fill="hold"/>
                                        <p:tgtEl>
                                          <p:spTgt spid="72731"/>
                                        </p:tgtEl>
                                        <p:attrNameLst>
                                          <p:attrName/>
                                        </p:attrNameLst>
                                      </p:cBhvr>
                                    </p:anim>
                                  </p:childTnLst>
                                </p:cTn>
                              </p:par>
                              <p:par>
                                <p:cTn id="48" presetID="24" presetClass="entr" presetSubtype="0" fill="hold" nodeType="withEffect">
                                  <p:stCondLst>
                                    <p:cond delay="0"/>
                                  </p:stCondLst>
                                  <p:childTnLst>
                                    <p:set>
                                      <p:cBhvr>
                                        <p:cTn id="49" dur="1" fill="hold">
                                          <p:stCondLst>
                                            <p:cond delay="0"/>
                                          </p:stCondLst>
                                        </p:cTn>
                                        <p:tgtEl>
                                          <p:spTgt spid="72729"/>
                                        </p:tgtEl>
                                        <p:attrNameLst>
                                          <p:attrName>style.visibility</p:attrName>
                                        </p:attrNameLst>
                                      </p:cBhvr>
                                      <p:to>
                                        <p:strVal val="visible"/>
                                      </p:to>
                                    </p:set>
                                    <p:anim to="" calcmode="lin" valueType="num">
                                      <p:cBhvr>
                                        <p:cTn id="50" dur="1" fill="hold"/>
                                        <p:tgtEl>
                                          <p:spTgt spid="72729"/>
                                        </p:tgtEl>
                                        <p:attrNameLst>
                                          <p:attrName/>
                                        </p:attrNameLst>
                                      </p:cBhvr>
                                    </p:anim>
                                  </p:childTnLst>
                                </p:cTn>
                              </p:par>
                              <p:par>
                                <p:cTn id="51" presetID="24" presetClass="entr" presetSubtype="0" fill="hold" nodeType="withEffect">
                                  <p:stCondLst>
                                    <p:cond delay="0"/>
                                  </p:stCondLst>
                                  <p:childTnLst>
                                    <p:set>
                                      <p:cBhvr>
                                        <p:cTn id="52" dur="1" fill="hold">
                                          <p:stCondLst>
                                            <p:cond delay="0"/>
                                          </p:stCondLst>
                                        </p:cTn>
                                        <p:tgtEl>
                                          <p:spTgt spid="72728"/>
                                        </p:tgtEl>
                                        <p:attrNameLst>
                                          <p:attrName>style.visibility</p:attrName>
                                        </p:attrNameLst>
                                      </p:cBhvr>
                                      <p:to>
                                        <p:strVal val="visible"/>
                                      </p:to>
                                    </p:set>
                                    <p:anim to="" calcmode="lin" valueType="num">
                                      <p:cBhvr>
                                        <p:cTn id="53" dur="1" fill="hold"/>
                                        <p:tgtEl>
                                          <p:spTgt spid="7272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25" grpId="0"/>
      <p:bldP spid="72726" grpId="0" build="p"/>
      <p:bldP spid="72715" grpId="0" animBg="1"/>
      <p:bldP spid="72716" grpId="0" animBg="1"/>
      <p:bldP spid="72731"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74758" name="Rectangle 6"/>
          <p:cNvSpPr>
            <a:spLocks noChangeArrowheads="1"/>
          </p:cNvSpPr>
          <p:nvPr/>
        </p:nvSpPr>
        <p:spPr bwMode="auto">
          <a:xfrm>
            <a:off x="0" y="228600"/>
            <a:ext cx="838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1000">
                <a:solidFill>
                  <a:schemeClr val="tx2"/>
                </a:solidFill>
              </a:rPr>
              <a:t>BEGIN </a:t>
            </a:r>
            <a:br>
              <a:rPr lang="en-US" sz="1000">
                <a:solidFill>
                  <a:schemeClr val="tx2"/>
                </a:solidFill>
              </a:rPr>
            </a:br>
            <a:r>
              <a:rPr lang="en-US" sz="700">
                <a:solidFill>
                  <a:schemeClr val="tx2"/>
                </a:solidFill>
              </a:rPr>
              <a:t>INSTRUCTION</a:t>
            </a:r>
            <a:br>
              <a:rPr lang="en-US" sz="700">
                <a:solidFill>
                  <a:schemeClr val="tx2"/>
                </a:solidFill>
              </a:rPr>
            </a:br>
            <a:r>
              <a:rPr lang="en-US" sz="600">
                <a:solidFill>
                  <a:schemeClr val="tx2"/>
                </a:solidFill>
              </a:rPr>
              <a:t/>
            </a:r>
            <a:br>
              <a:rPr lang="en-US" sz="600">
                <a:solidFill>
                  <a:schemeClr val="tx2"/>
                </a:solidFill>
              </a:rPr>
            </a:br>
            <a:r>
              <a:rPr lang="en-US" sz="1400" b="1">
                <a:solidFill>
                  <a:srgbClr val="FF0000"/>
                </a:solidFill>
              </a:rPr>
              <a:t>ZONE</a:t>
            </a:r>
          </a:p>
        </p:txBody>
      </p:sp>
      <p:sp>
        <p:nvSpPr>
          <p:cNvPr id="74760" name="Rectangle 8"/>
          <p:cNvSpPr>
            <a:spLocks noGrp="1" noChangeArrowheads="1"/>
          </p:cNvSpPr>
          <p:nvPr>
            <p:ph type="title"/>
          </p:nvPr>
        </p:nvSpPr>
        <p:spPr>
          <a:xfrm>
            <a:off x="0" y="1447800"/>
            <a:ext cx="9144000" cy="1066800"/>
          </a:xfrm>
        </p:spPr>
        <p:txBody>
          <a:bodyPr>
            <a:normAutofit fontScale="90000"/>
          </a:bodyPr>
          <a:lstStyle/>
          <a:p>
            <a:r>
              <a:rPr lang="en-US" sz="3800"/>
              <a:t>Can We Be Safe Around Buried Utilities?</a:t>
            </a:r>
            <a:br>
              <a:rPr lang="en-US" sz="3800"/>
            </a:br>
            <a:r>
              <a:rPr lang="en-US" sz="2800">
                <a:solidFill>
                  <a:srgbClr val="FF0000"/>
                </a:solidFill>
              </a:rPr>
              <a:t>Contact can cause explosion, fire, electrocution</a:t>
            </a:r>
          </a:p>
        </p:txBody>
      </p:sp>
      <p:sp>
        <p:nvSpPr>
          <p:cNvPr id="74763" name="WordArt 11"/>
          <p:cNvSpPr>
            <a:spLocks noChangeArrowheads="1" noChangeShapeType="1" noTextEdit="1"/>
          </p:cNvSpPr>
          <p:nvPr/>
        </p:nvSpPr>
        <p:spPr bwMode="auto">
          <a:xfrm>
            <a:off x="990600" y="228600"/>
            <a:ext cx="7467600" cy="609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solidFill>
                  <a:srgbClr val="336699"/>
                </a:solidFill>
                <a:effectLst>
                  <a:outerShdw dist="45791" dir="2021404" algn="ctr" rotWithShape="0">
                    <a:srgbClr val="B2B2B2">
                      <a:alpha val="80000"/>
                    </a:srgbClr>
                  </a:outerShdw>
                </a:effectLst>
                <a:latin typeface="Times New Roman"/>
                <a:cs typeface="Times New Roman"/>
              </a:rPr>
              <a:t>ELECTRICAL HAZARDS </a:t>
            </a:r>
          </a:p>
        </p:txBody>
      </p:sp>
      <p:sp>
        <p:nvSpPr>
          <p:cNvPr id="74764" name="WordArt 12"/>
          <p:cNvSpPr>
            <a:spLocks noChangeArrowheads="1" noChangeShapeType="1" noTextEdit="1"/>
          </p:cNvSpPr>
          <p:nvPr/>
        </p:nvSpPr>
        <p:spPr bwMode="auto">
          <a:xfrm>
            <a:off x="2133600" y="914400"/>
            <a:ext cx="5257800" cy="381000"/>
          </a:xfrm>
          <a:prstGeom prst="rect">
            <a:avLst/>
          </a:prstGeom>
        </p:spPr>
        <p:txBody>
          <a:bodyPr wrap="none" fromWordArt="1">
            <a:prstTxWarp prst="textDoubleWave1">
              <a:avLst>
                <a:gd name="adj1" fmla="val 6500"/>
                <a:gd name="adj2" fmla="val 0"/>
              </a:avLst>
            </a:prstTxWarp>
          </a:bodyPr>
          <a:lstStyle/>
          <a:p>
            <a:pPr algn="ctr"/>
            <a:r>
              <a:rPr lang="en-US" sz="3600" kern="10" spc="-360">
                <a:ln w="12700">
                  <a:solidFill>
                    <a:srgbClr val="000099"/>
                  </a:solidFill>
                  <a:round/>
                  <a:headEnd/>
                  <a:tailEnd/>
                </a:ln>
                <a:solidFill>
                  <a:srgbClr val="FFFF00"/>
                </a:solidFill>
                <a:effectLst>
                  <a:outerShdw dist="125724" dir="18900000" algn="ctr" rotWithShape="0">
                    <a:srgbClr val="000099"/>
                  </a:outerShdw>
                </a:effectLst>
                <a:latin typeface="Impact"/>
              </a:rPr>
              <a:t>ROADWAY SAFETY</a:t>
            </a:r>
          </a:p>
        </p:txBody>
      </p:sp>
      <p:pic>
        <p:nvPicPr>
          <p:cNvPr id="74766" name="Picture 14" descr="ROADWAY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670175"/>
            <a:ext cx="3810000" cy="2689225"/>
          </a:xfrm>
          <a:prstGeom prst="rect">
            <a:avLst/>
          </a:prstGeom>
          <a:noFill/>
          <a:extLst>
            <a:ext uri="{909E8E84-426E-40DD-AFC4-6F175D3DCCD1}">
              <a14:hiddenFill xmlns:a14="http://schemas.microsoft.com/office/drawing/2010/main">
                <a:solidFill>
                  <a:srgbClr val="FFFFFF"/>
                </a:solidFill>
              </a14:hiddenFill>
            </a:ext>
          </a:extLst>
        </p:spPr>
      </p:pic>
      <p:pic>
        <p:nvPicPr>
          <p:cNvPr id="74765" name="Picture 13" descr="Copy of Pictur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4953000"/>
            <a:ext cx="2689225" cy="1493838"/>
          </a:xfrm>
          <a:prstGeom prst="rect">
            <a:avLst/>
          </a:prstGeom>
          <a:noFill/>
          <a:extLst>
            <a:ext uri="{909E8E84-426E-40DD-AFC4-6F175D3DCCD1}">
              <a14:hiddenFill xmlns:a14="http://schemas.microsoft.com/office/drawing/2010/main">
                <a:solidFill>
                  <a:srgbClr val="FFFFFF"/>
                </a:solidFill>
              </a14:hiddenFill>
            </a:ext>
          </a:extLst>
        </p:spPr>
      </p:pic>
      <p:sp>
        <p:nvSpPr>
          <p:cNvPr id="74761" name="Rectangle 9"/>
          <p:cNvSpPr>
            <a:spLocks noGrp="1" noChangeArrowheads="1"/>
          </p:cNvSpPr>
          <p:nvPr>
            <p:ph type="body" sz="half" idx="1"/>
          </p:nvPr>
        </p:nvSpPr>
        <p:spPr>
          <a:xfrm>
            <a:off x="0" y="2667000"/>
            <a:ext cx="6248400" cy="3992563"/>
          </a:xfrm>
        </p:spPr>
        <p:txBody>
          <a:bodyPr/>
          <a:lstStyle/>
          <a:p>
            <a:pPr>
              <a:buFontTx/>
              <a:buNone/>
            </a:pPr>
            <a:r>
              <a:rPr lang="en-US" sz="2000">
                <a:solidFill>
                  <a:srgbClr val="FF0000"/>
                </a:solidFill>
              </a:rPr>
              <a:t>Before digging </a:t>
            </a:r>
          </a:p>
          <a:p>
            <a:r>
              <a:rPr lang="en-US" sz="2000"/>
              <a:t>Call electrical, gas, and communication utilities.</a:t>
            </a:r>
          </a:p>
          <a:p>
            <a:r>
              <a:rPr lang="en-US" sz="2000"/>
              <a:t>Review marked out areas. They may not be exact. Dig by hand within 2 feet of mark-out.</a:t>
            </a:r>
          </a:p>
          <a:p>
            <a:endParaRPr lang="en-US" sz="1000">
              <a:solidFill>
                <a:srgbClr val="FF0000"/>
              </a:solidFill>
            </a:endParaRPr>
          </a:p>
          <a:p>
            <a:pPr>
              <a:buFontTx/>
              <a:buNone/>
            </a:pPr>
            <a:r>
              <a:rPr lang="en-US" sz="2000">
                <a:solidFill>
                  <a:srgbClr val="FF0000"/>
                </a:solidFill>
              </a:rPr>
              <a:t>When digging, looks for:</a:t>
            </a:r>
          </a:p>
          <a:p>
            <a:r>
              <a:rPr lang="en-US" sz="2000"/>
              <a:t>Signs of previous digging:</a:t>
            </a:r>
          </a:p>
          <a:p>
            <a:r>
              <a:rPr lang="en-US" sz="2000"/>
              <a:t>Changes or depressions,</a:t>
            </a:r>
          </a:p>
          <a:p>
            <a:pPr>
              <a:buFontTx/>
              <a:buNone/>
            </a:pPr>
            <a:r>
              <a:rPr lang="en-US" sz="2000"/>
              <a:t>	concrete, or gravel.</a:t>
            </a:r>
          </a:p>
          <a:p>
            <a:pPr>
              <a:buFontTx/>
              <a:buNone/>
            </a:pPr>
            <a:endParaRPr lang="en-US" sz="1000"/>
          </a:p>
          <a:p>
            <a:pPr>
              <a:buFontTx/>
              <a:buNone/>
            </a:pPr>
            <a:r>
              <a:rPr lang="en-US" sz="2000" b="1">
                <a:solidFill>
                  <a:srgbClr val="6699FF"/>
                </a:solidFill>
              </a:rPr>
              <a:t>If a line is hit, you must report it. If is a gas line, evacuate and secure area, call fire department.</a:t>
            </a:r>
          </a:p>
        </p:txBody>
      </p:sp>
    </p:spTree>
    <p:extLst>
      <p:ext uri="{BB962C8B-B14F-4D97-AF65-F5344CB8AC3E}">
        <p14:creationId xmlns:p14="http://schemas.microsoft.com/office/powerpoint/2010/main" val="4178541838"/>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74763"/>
                                        </p:tgtEl>
                                        <p:attrNameLst>
                                          <p:attrName>style.visibility</p:attrName>
                                        </p:attrNameLst>
                                      </p:cBhvr>
                                      <p:to>
                                        <p:strVal val="visible"/>
                                      </p:to>
                                    </p:set>
                                    <p:anim to="" calcmode="lin" valueType="num">
                                      <p:cBhvr>
                                        <p:cTn id="7" dur="1" fill="hold"/>
                                        <p:tgtEl>
                                          <p:spTgt spid="74763"/>
                                        </p:tgtEl>
                                        <p:attrNameLst>
                                          <p:attrName/>
                                        </p:attrNameLst>
                                      </p:cBhvr>
                                    </p:anim>
                                  </p:child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74764"/>
                                        </p:tgtEl>
                                        <p:attrNameLst>
                                          <p:attrName>style.visibility</p:attrName>
                                        </p:attrNameLst>
                                      </p:cBhvr>
                                      <p:to>
                                        <p:strVal val="visible"/>
                                      </p:to>
                                    </p:set>
                                    <p:anim to="" calcmode="lin" valueType="num">
                                      <p:cBhvr>
                                        <p:cTn id="11" dur="1" fill="hold"/>
                                        <p:tgtEl>
                                          <p:spTgt spid="74764"/>
                                        </p:tgtEl>
                                        <p:attrNameLst>
                                          <p:attrName/>
                                        </p:attrNameLst>
                                      </p:cBhvr>
                                    </p:anim>
                                  </p:childTnLst>
                                </p:cTn>
                              </p:par>
                            </p:childTnLst>
                          </p:cTn>
                        </p:par>
                        <p:par>
                          <p:cTn id="12" fill="hold" nodeType="afterGroup">
                            <p:stCondLst>
                              <p:cond delay="0"/>
                            </p:stCondLst>
                            <p:childTnLst>
                              <p:par>
                                <p:cTn id="13" presetID="5" presetClass="entr" presetSubtype="10" fill="hold" grpId="0" nodeType="afterEffect">
                                  <p:stCondLst>
                                    <p:cond delay="0"/>
                                  </p:stCondLst>
                                  <p:childTnLst>
                                    <p:set>
                                      <p:cBhvr>
                                        <p:cTn id="14" dur="1" fill="hold">
                                          <p:stCondLst>
                                            <p:cond delay="0"/>
                                          </p:stCondLst>
                                        </p:cTn>
                                        <p:tgtEl>
                                          <p:spTgt spid="74761">
                                            <p:txEl>
                                              <p:pRg st="0" end="0"/>
                                            </p:txEl>
                                          </p:spTgt>
                                        </p:tgtEl>
                                        <p:attrNameLst>
                                          <p:attrName>style.visibility</p:attrName>
                                        </p:attrNameLst>
                                      </p:cBhvr>
                                      <p:to>
                                        <p:strVal val="visible"/>
                                      </p:to>
                                    </p:set>
                                    <p:animEffect transition="in" filter="checkerboard(across)">
                                      <p:cBhvr>
                                        <p:cTn id="15" dur="2000"/>
                                        <p:tgtEl>
                                          <p:spTgt spid="74761">
                                            <p:txEl>
                                              <p:pRg st="0" end="0"/>
                                            </p:txEl>
                                          </p:spTgt>
                                        </p:tgtEl>
                                      </p:cBhvr>
                                    </p:animEffect>
                                  </p:childTnLst>
                                </p:cTn>
                              </p:par>
                            </p:childTnLst>
                          </p:cTn>
                        </p:par>
                        <p:par>
                          <p:cTn id="16" fill="hold" nodeType="afterGroup">
                            <p:stCondLst>
                              <p:cond delay="2000"/>
                            </p:stCondLst>
                            <p:childTnLst>
                              <p:par>
                                <p:cTn id="17" presetID="5" presetClass="entr" presetSubtype="10" fill="hold" grpId="0" nodeType="afterEffect">
                                  <p:stCondLst>
                                    <p:cond delay="0"/>
                                  </p:stCondLst>
                                  <p:childTnLst>
                                    <p:set>
                                      <p:cBhvr>
                                        <p:cTn id="18" dur="1" fill="hold">
                                          <p:stCondLst>
                                            <p:cond delay="0"/>
                                          </p:stCondLst>
                                        </p:cTn>
                                        <p:tgtEl>
                                          <p:spTgt spid="74761">
                                            <p:txEl>
                                              <p:pRg st="1" end="1"/>
                                            </p:txEl>
                                          </p:spTgt>
                                        </p:tgtEl>
                                        <p:attrNameLst>
                                          <p:attrName>style.visibility</p:attrName>
                                        </p:attrNameLst>
                                      </p:cBhvr>
                                      <p:to>
                                        <p:strVal val="visible"/>
                                      </p:to>
                                    </p:set>
                                    <p:animEffect transition="in" filter="checkerboard(across)">
                                      <p:cBhvr>
                                        <p:cTn id="19" dur="2000"/>
                                        <p:tgtEl>
                                          <p:spTgt spid="74761">
                                            <p:txEl>
                                              <p:pRg st="1" end="1"/>
                                            </p:txEl>
                                          </p:spTgt>
                                        </p:tgtEl>
                                      </p:cBhvr>
                                    </p:animEffect>
                                  </p:childTnLst>
                                </p:cTn>
                              </p:par>
                            </p:childTnLst>
                          </p:cTn>
                        </p:par>
                        <p:par>
                          <p:cTn id="20" fill="hold" nodeType="afterGroup">
                            <p:stCondLst>
                              <p:cond delay="4000"/>
                            </p:stCondLst>
                            <p:childTnLst>
                              <p:par>
                                <p:cTn id="21" presetID="5" presetClass="entr" presetSubtype="10" fill="hold" grpId="0" nodeType="afterEffect">
                                  <p:stCondLst>
                                    <p:cond delay="0"/>
                                  </p:stCondLst>
                                  <p:childTnLst>
                                    <p:set>
                                      <p:cBhvr>
                                        <p:cTn id="22" dur="1" fill="hold">
                                          <p:stCondLst>
                                            <p:cond delay="0"/>
                                          </p:stCondLst>
                                        </p:cTn>
                                        <p:tgtEl>
                                          <p:spTgt spid="74761">
                                            <p:txEl>
                                              <p:pRg st="2" end="2"/>
                                            </p:txEl>
                                          </p:spTgt>
                                        </p:tgtEl>
                                        <p:attrNameLst>
                                          <p:attrName>style.visibility</p:attrName>
                                        </p:attrNameLst>
                                      </p:cBhvr>
                                      <p:to>
                                        <p:strVal val="visible"/>
                                      </p:to>
                                    </p:set>
                                    <p:animEffect transition="in" filter="checkerboard(across)">
                                      <p:cBhvr>
                                        <p:cTn id="23" dur="2000"/>
                                        <p:tgtEl>
                                          <p:spTgt spid="74761">
                                            <p:txEl>
                                              <p:pRg st="2" end="2"/>
                                            </p:txEl>
                                          </p:spTgt>
                                        </p:tgtEl>
                                      </p:cBhvr>
                                    </p:animEffect>
                                  </p:childTnLst>
                                </p:cTn>
                              </p:par>
                            </p:childTnLst>
                          </p:cTn>
                        </p:par>
                        <p:par>
                          <p:cTn id="24" fill="hold" nodeType="afterGroup">
                            <p:stCondLst>
                              <p:cond delay="6000"/>
                            </p:stCondLst>
                            <p:childTnLst>
                              <p:par>
                                <p:cTn id="25" presetID="5" presetClass="entr" presetSubtype="10" fill="hold" grpId="0" nodeType="afterEffect">
                                  <p:stCondLst>
                                    <p:cond delay="0"/>
                                  </p:stCondLst>
                                  <p:childTnLst>
                                    <p:set>
                                      <p:cBhvr>
                                        <p:cTn id="26" dur="1" fill="hold">
                                          <p:stCondLst>
                                            <p:cond delay="0"/>
                                          </p:stCondLst>
                                        </p:cTn>
                                        <p:tgtEl>
                                          <p:spTgt spid="74761">
                                            <p:txEl>
                                              <p:pRg st="4" end="4"/>
                                            </p:txEl>
                                          </p:spTgt>
                                        </p:tgtEl>
                                        <p:attrNameLst>
                                          <p:attrName>style.visibility</p:attrName>
                                        </p:attrNameLst>
                                      </p:cBhvr>
                                      <p:to>
                                        <p:strVal val="visible"/>
                                      </p:to>
                                    </p:set>
                                    <p:animEffect transition="in" filter="checkerboard(across)">
                                      <p:cBhvr>
                                        <p:cTn id="27" dur="2000"/>
                                        <p:tgtEl>
                                          <p:spTgt spid="74761">
                                            <p:txEl>
                                              <p:pRg st="4" end="4"/>
                                            </p:txEl>
                                          </p:spTgt>
                                        </p:tgtEl>
                                      </p:cBhvr>
                                    </p:animEffect>
                                  </p:childTnLst>
                                </p:cTn>
                              </p:par>
                            </p:childTnLst>
                          </p:cTn>
                        </p:par>
                        <p:par>
                          <p:cTn id="28" fill="hold" nodeType="afterGroup">
                            <p:stCondLst>
                              <p:cond delay="8000"/>
                            </p:stCondLst>
                            <p:childTnLst>
                              <p:par>
                                <p:cTn id="29" presetID="5" presetClass="entr" presetSubtype="10" fill="hold" grpId="0" nodeType="afterEffect">
                                  <p:stCondLst>
                                    <p:cond delay="0"/>
                                  </p:stCondLst>
                                  <p:childTnLst>
                                    <p:set>
                                      <p:cBhvr>
                                        <p:cTn id="30" dur="1" fill="hold">
                                          <p:stCondLst>
                                            <p:cond delay="0"/>
                                          </p:stCondLst>
                                        </p:cTn>
                                        <p:tgtEl>
                                          <p:spTgt spid="74761">
                                            <p:txEl>
                                              <p:pRg st="5" end="5"/>
                                            </p:txEl>
                                          </p:spTgt>
                                        </p:tgtEl>
                                        <p:attrNameLst>
                                          <p:attrName>style.visibility</p:attrName>
                                        </p:attrNameLst>
                                      </p:cBhvr>
                                      <p:to>
                                        <p:strVal val="visible"/>
                                      </p:to>
                                    </p:set>
                                    <p:animEffect transition="in" filter="checkerboard(across)">
                                      <p:cBhvr>
                                        <p:cTn id="31" dur="2000"/>
                                        <p:tgtEl>
                                          <p:spTgt spid="74761">
                                            <p:txEl>
                                              <p:pRg st="5" end="5"/>
                                            </p:txEl>
                                          </p:spTgt>
                                        </p:tgtEl>
                                      </p:cBhvr>
                                    </p:animEffect>
                                  </p:childTnLst>
                                </p:cTn>
                              </p:par>
                            </p:childTnLst>
                          </p:cTn>
                        </p:par>
                        <p:par>
                          <p:cTn id="32" fill="hold" nodeType="afterGroup">
                            <p:stCondLst>
                              <p:cond delay="10000"/>
                            </p:stCondLst>
                            <p:childTnLst>
                              <p:par>
                                <p:cTn id="33" presetID="5" presetClass="entr" presetSubtype="10" fill="hold" grpId="0" nodeType="afterEffect">
                                  <p:stCondLst>
                                    <p:cond delay="0"/>
                                  </p:stCondLst>
                                  <p:childTnLst>
                                    <p:set>
                                      <p:cBhvr>
                                        <p:cTn id="34" dur="1" fill="hold">
                                          <p:stCondLst>
                                            <p:cond delay="0"/>
                                          </p:stCondLst>
                                        </p:cTn>
                                        <p:tgtEl>
                                          <p:spTgt spid="74761">
                                            <p:txEl>
                                              <p:pRg st="6" end="6"/>
                                            </p:txEl>
                                          </p:spTgt>
                                        </p:tgtEl>
                                        <p:attrNameLst>
                                          <p:attrName>style.visibility</p:attrName>
                                        </p:attrNameLst>
                                      </p:cBhvr>
                                      <p:to>
                                        <p:strVal val="visible"/>
                                      </p:to>
                                    </p:set>
                                    <p:animEffect transition="in" filter="checkerboard(across)">
                                      <p:cBhvr>
                                        <p:cTn id="35" dur="2000"/>
                                        <p:tgtEl>
                                          <p:spTgt spid="74761">
                                            <p:txEl>
                                              <p:pRg st="6" end="6"/>
                                            </p:txEl>
                                          </p:spTgt>
                                        </p:tgtEl>
                                      </p:cBhvr>
                                    </p:animEffect>
                                  </p:childTnLst>
                                </p:cTn>
                              </p:par>
                            </p:childTnLst>
                          </p:cTn>
                        </p:par>
                        <p:par>
                          <p:cTn id="36" fill="hold" nodeType="afterGroup">
                            <p:stCondLst>
                              <p:cond delay="12000"/>
                            </p:stCondLst>
                            <p:childTnLst>
                              <p:par>
                                <p:cTn id="37" presetID="5" presetClass="entr" presetSubtype="10" fill="hold" grpId="0" nodeType="afterEffect">
                                  <p:stCondLst>
                                    <p:cond delay="0"/>
                                  </p:stCondLst>
                                  <p:childTnLst>
                                    <p:set>
                                      <p:cBhvr>
                                        <p:cTn id="38" dur="1" fill="hold">
                                          <p:stCondLst>
                                            <p:cond delay="0"/>
                                          </p:stCondLst>
                                        </p:cTn>
                                        <p:tgtEl>
                                          <p:spTgt spid="74761">
                                            <p:txEl>
                                              <p:pRg st="7" end="7"/>
                                            </p:txEl>
                                          </p:spTgt>
                                        </p:tgtEl>
                                        <p:attrNameLst>
                                          <p:attrName>style.visibility</p:attrName>
                                        </p:attrNameLst>
                                      </p:cBhvr>
                                      <p:to>
                                        <p:strVal val="visible"/>
                                      </p:to>
                                    </p:set>
                                    <p:animEffect transition="in" filter="checkerboard(across)">
                                      <p:cBhvr>
                                        <p:cTn id="39" dur="2000"/>
                                        <p:tgtEl>
                                          <p:spTgt spid="74761">
                                            <p:txEl>
                                              <p:pRg st="7" end="7"/>
                                            </p:txEl>
                                          </p:spTgt>
                                        </p:tgtEl>
                                      </p:cBhvr>
                                    </p:animEffect>
                                  </p:childTnLst>
                                </p:cTn>
                              </p:par>
                            </p:childTnLst>
                          </p:cTn>
                        </p:par>
                        <p:par>
                          <p:cTn id="40" fill="hold" nodeType="afterGroup">
                            <p:stCondLst>
                              <p:cond delay="14000"/>
                            </p:stCondLst>
                            <p:childTnLst>
                              <p:par>
                                <p:cTn id="41" presetID="5" presetClass="entr" presetSubtype="10" fill="hold" grpId="0" nodeType="afterEffect">
                                  <p:stCondLst>
                                    <p:cond delay="0"/>
                                  </p:stCondLst>
                                  <p:childTnLst>
                                    <p:set>
                                      <p:cBhvr>
                                        <p:cTn id="42" dur="1" fill="hold">
                                          <p:stCondLst>
                                            <p:cond delay="0"/>
                                          </p:stCondLst>
                                        </p:cTn>
                                        <p:tgtEl>
                                          <p:spTgt spid="74761">
                                            <p:txEl>
                                              <p:pRg st="9" end="9"/>
                                            </p:txEl>
                                          </p:spTgt>
                                        </p:tgtEl>
                                        <p:attrNameLst>
                                          <p:attrName>style.visibility</p:attrName>
                                        </p:attrNameLst>
                                      </p:cBhvr>
                                      <p:to>
                                        <p:strVal val="visible"/>
                                      </p:to>
                                    </p:set>
                                    <p:animEffect transition="in" filter="checkerboard(across)">
                                      <p:cBhvr>
                                        <p:cTn id="43" dur="2000"/>
                                        <p:tgtEl>
                                          <p:spTgt spid="74761">
                                            <p:txEl>
                                              <p:pRg st="9" end="9"/>
                                            </p:txEl>
                                          </p:spTgt>
                                        </p:tgtEl>
                                      </p:cBhvr>
                                    </p:animEffect>
                                  </p:childTnLst>
                                </p:cTn>
                              </p:par>
                            </p:childTnLst>
                          </p:cTn>
                        </p:par>
                        <p:par>
                          <p:cTn id="44" fill="hold" nodeType="afterGroup">
                            <p:stCondLst>
                              <p:cond delay="16000"/>
                            </p:stCondLst>
                            <p:childTnLst>
                              <p:par>
                                <p:cTn id="45" presetID="5" presetClass="entr" presetSubtype="10" fill="hold" nodeType="afterEffect">
                                  <p:stCondLst>
                                    <p:cond delay="0"/>
                                  </p:stCondLst>
                                  <p:childTnLst>
                                    <p:set>
                                      <p:cBhvr>
                                        <p:cTn id="46" dur="1" fill="hold">
                                          <p:stCondLst>
                                            <p:cond delay="0"/>
                                          </p:stCondLst>
                                        </p:cTn>
                                        <p:tgtEl>
                                          <p:spTgt spid="74766"/>
                                        </p:tgtEl>
                                        <p:attrNameLst>
                                          <p:attrName>style.visibility</p:attrName>
                                        </p:attrNameLst>
                                      </p:cBhvr>
                                      <p:to>
                                        <p:strVal val="visible"/>
                                      </p:to>
                                    </p:set>
                                    <p:animEffect transition="in" filter="checkerboard(across)">
                                      <p:cBhvr>
                                        <p:cTn id="47" dur="2000"/>
                                        <p:tgtEl>
                                          <p:spTgt spid="74766"/>
                                        </p:tgtEl>
                                      </p:cBhvr>
                                    </p:animEffect>
                                  </p:childTnLst>
                                </p:cTn>
                              </p:par>
                            </p:childTnLst>
                          </p:cTn>
                        </p:par>
                        <p:par>
                          <p:cTn id="48" fill="hold" nodeType="afterGroup">
                            <p:stCondLst>
                              <p:cond delay="18000"/>
                            </p:stCondLst>
                            <p:childTnLst>
                              <p:par>
                                <p:cTn id="49" presetID="5" presetClass="entr" presetSubtype="10" fill="hold" nodeType="afterEffect">
                                  <p:stCondLst>
                                    <p:cond delay="0"/>
                                  </p:stCondLst>
                                  <p:childTnLst>
                                    <p:set>
                                      <p:cBhvr>
                                        <p:cTn id="50" dur="1" fill="hold">
                                          <p:stCondLst>
                                            <p:cond delay="0"/>
                                          </p:stCondLst>
                                        </p:cTn>
                                        <p:tgtEl>
                                          <p:spTgt spid="74765"/>
                                        </p:tgtEl>
                                        <p:attrNameLst>
                                          <p:attrName>style.visibility</p:attrName>
                                        </p:attrNameLst>
                                      </p:cBhvr>
                                      <p:to>
                                        <p:strVal val="visible"/>
                                      </p:to>
                                    </p:set>
                                    <p:animEffect transition="in" filter="checkerboard(across)">
                                      <p:cBhvr>
                                        <p:cTn id="51" dur="2000"/>
                                        <p:tgtEl>
                                          <p:spTgt spid="747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3" grpId="0" animBg="1"/>
      <p:bldP spid="74764" grpId="0" animBg="1"/>
      <p:bldP spid="74761"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2" name="Picture 4" descr="elecSh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8500356"/>
      </p:ext>
    </p:extLst>
  </p:cSld>
  <p:clrMapOvr>
    <a:masterClrMapping/>
  </p:clrMapOvr>
  <p:transition advTm="30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0" name="Picture 6" descr="electricfacts"/>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1169988"/>
            <a:ext cx="4953000" cy="46053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1746" name="Rectangle 2"/>
          <p:cNvSpPr>
            <a:spLocks noGrp="1" noChangeArrowheads="1"/>
          </p:cNvSpPr>
          <p:nvPr>
            <p:ph type="title"/>
          </p:nvPr>
        </p:nvSpPr>
        <p:spPr/>
        <p:txBody>
          <a:bodyPr/>
          <a:lstStyle/>
          <a:p>
            <a:r>
              <a:rPr lang="en-US" sz="4000" b="1"/>
              <a:t>Working Safely with Electricity</a:t>
            </a:r>
          </a:p>
        </p:txBody>
      </p:sp>
      <p:sp>
        <p:nvSpPr>
          <p:cNvPr id="31747" name="Rectangle 3"/>
          <p:cNvSpPr>
            <a:spLocks noGrp="1" noChangeArrowheads="1"/>
          </p:cNvSpPr>
          <p:nvPr>
            <p:ph type="body" sz="half" idx="2"/>
          </p:nvPr>
        </p:nvSpPr>
        <p:spPr>
          <a:xfrm>
            <a:off x="3581400" y="1600200"/>
            <a:ext cx="5410200" cy="5105400"/>
          </a:xfrm>
        </p:spPr>
        <p:txBody>
          <a:bodyPr/>
          <a:lstStyle/>
          <a:p>
            <a:r>
              <a:rPr lang="en-US" sz="2800" b="1"/>
              <a:t>Working with electricity can be dangerous. Engineers, linemen, electricians, and others work with electricity directly, including overhead lines, cable harnesses, and circuit assemblies. Office workers and salespeople work with electricity indirectly and may also be exposed to electrical hazards.</a:t>
            </a:r>
          </a:p>
        </p:txBody>
      </p:sp>
    </p:spTree>
    <p:extLst>
      <p:ext uri="{BB962C8B-B14F-4D97-AF65-F5344CB8AC3E}">
        <p14:creationId xmlns:p14="http://schemas.microsoft.com/office/powerpoint/2010/main" val="2305011239"/>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box(in)">
                                      <p:cBhvr>
                                        <p:cTn id="7" dur="2000"/>
                                        <p:tgtEl>
                                          <p:spTgt spid="31746"/>
                                        </p:tgtEl>
                                      </p:cBhvr>
                                    </p:animEffect>
                                  </p:childTnLst>
                                </p:cTn>
                              </p:par>
                            </p:childTnLst>
                          </p:cTn>
                        </p:par>
                        <p:par>
                          <p:cTn id="8" fill="hold" nodeType="afterGroup">
                            <p:stCondLst>
                              <p:cond delay="2000"/>
                            </p:stCondLst>
                            <p:childTnLst>
                              <p:par>
                                <p:cTn id="9" presetID="4" presetClass="entr" presetSubtype="16" fill="hold" grpId="0" nodeType="afterEffect">
                                  <p:stCondLst>
                                    <p:cond delay="0"/>
                                  </p:stCondLst>
                                  <p:childTnLst>
                                    <p:set>
                                      <p:cBhvr>
                                        <p:cTn id="10" dur="1" fill="hold">
                                          <p:stCondLst>
                                            <p:cond delay="0"/>
                                          </p:stCondLst>
                                        </p:cTn>
                                        <p:tgtEl>
                                          <p:spTgt spid="31747">
                                            <p:txEl>
                                              <p:pRg st="0" end="0"/>
                                            </p:txEl>
                                          </p:spTgt>
                                        </p:tgtEl>
                                        <p:attrNameLst>
                                          <p:attrName>style.visibility</p:attrName>
                                        </p:attrNameLst>
                                      </p:cBhvr>
                                      <p:to>
                                        <p:strVal val="visible"/>
                                      </p:to>
                                    </p:set>
                                    <p:animEffect transition="in" filter="box(in)">
                                      <p:cBhvr>
                                        <p:cTn id="11" dur="2000"/>
                                        <p:tgtEl>
                                          <p:spTgt spid="317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kw_wind_basics_electricity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756490"/>
      </p:ext>
    </p:extLst>
  </p:cSld>
  <p:clrMapOvr>
    <a:masterClrMapping/>
  </p:clrMapOvr>
  <p:transition advTm="15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8" name="Picture 4" descr="hydropower-cross s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8225011"/>
      </p:ext>
    </p:extLst>
  </p:cSld>
  <p:clrMapOvr>
    <a:masterClrMapping/>
  </p:clrMapOvr>
  <p:transition advTm="15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352800" y="228600"/>
            <a:ext cx="5791200" cy="1143000"/>
          </a:xfrm>
        </p:spPr>
        <p:txBody>
          <a:bodyPr/>
          <a:lstStyle/>
          <a:p>
            <a:r>
              <a:rPr lang="en-US" b="1"/>
              <a:t>Generators</a:t>
            </a:r>
          </a:p>
        </p:txBody>
      </p:sp>
      <p:sp>
        <p:nvSpPr>
          <p:cNvPr id="26627" name="Rectangle 3"/>
          <p:cNvSpPr>
            <a:spLocks noGrp="1" noChangeArrowheads="1"/>
          </p:cNvSpPr>
          <p:nvPr>
            <p:ph type="body" idx="1"/>
          </p:nvPr>
        </p:nvSpPr>
        <p:spPr>
          <a:xfrm>
            <a:off x="228600" y="2667000"/>
            <a:ext cx="8686800" cy="3962400"/>
          </a:xfrm>
        </p:spPr>
        <p:txBody>
          <a:bodyPr/>
          <a:lstStyle/>
          <a:p>
            <a:pPr>
              <a:lnSpc>
                <a:spcPct val="80000"/>
              </a:lnSpc>
              <a:buFontTx/>
              <a:buNone/>
            </a:pPr>
            <a:r>
              <a:rPr lang="en-US" sz="1800"/>
              <a:t>One of the common tools utilized following the loss of power are portable generators. Most generators are gasoline powered and use internal combustion engines to produce electricity. Carbon monoxide is a colorless and odorless gas produced during the operation of gasoline powered generators. When inhaled, the gas reduces your ability to utilize oxygen. Symptoms of carbon monoxide poisoning include headache, nausea and tiredness that can lead to unconsciousness and ultimately prove fatal.</a:t>
            </a:r>
          </a:p>
          <a:p>
            <a:pPr lvl="1">
              <a:lnSpc>
                <a:spcPct val="80000"/>
              </a:lnSpc>
            </a:pPr>
            <a:r>
              <a:rPr lang="en-US" sz="1800"/>
              <a:t>DO NOT bring a generator indoors. Be sure it is located outdoors in a location where the exhaust gases cannot enter a home or building. Good ventilation is the key.</a:t>
            </a:r>
          </a:p>
          <a:p>
            <a:pPr lvl="1">
              <a:lnSpc>
                <a:spcPct val="80000"/>
              </a:lnSpc>
            </a:pPr>
            <a:r>
              <a:rPr lang="en-US" sz="1800"/>
              <a:t>Be sure that the main circuit breaker is OFF and locked out prior to starting any generator. This will prevent inadvertent energization of power lines from back feed electrical energy from generators and help protect utility line workers from possible electrocution.</a:t>
            </a:r>
          </a:p>
          <a:p>
            <a:pPr lvl="1">
              <a:lnSpc>
                <a:spcPct val="80000"/>
              </a:lnSpc>
            </a:pPr>
            <a:r>
              <a:rPr lang="en-US" sz="1800"/>
              <a:t>Turn off generators and let them cool prior to refueling.</a:t>
            </a:r>
          </a:p>
        </p:txBody>
      </p:sp>
      <p:pic>
        <p:nvPicPr>
          <p:cNvPr id="26628" name="Picture 4" descr="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3429000" cy="2346325"/>
          </a:xfrm>
          <a:prstGeom prst="rect">
            <a:avLst/>
          </a:prstGeom>
          <a:noFill/>
          <a:extLst>
            <a:ext uri="{909E8E84-426E-40DD-AFC4-6F175D3DCCD1}">
              <a14:hiddenFill xmlns:a14="http://schemas.microsoft.com/office/drawing/2010/main">
                <a:solidFill>
                  <a:srgbClr val="FFFFFF"/>
                </a:solidFill>
              </a14:hiddenFill>
            </a:ext>
          </a:extLst>
        </p:spPr>
      </p:pic>
      <p:pic>
        <p:nvPicPr>
          <p:cNvPr id="26629" name="Picture 5" descr="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7650" y="5476875"/>
            <a:ext cx="1276350" cy="1381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312107"/>
      </p:ext>
    </p:extLst>
  </p:cSld>
  <p:clrMapOvr>
    <a:masterClrMapping/>
  </p:clrMapOvr>
  <p:transition advTm="50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 to="" calcmode="lin" valueType="num">
                                      <p:cBhvr>
                                        <p:cTn id="7" dur="1" fill="hold"/>
                                        <p:tgtEl>
                                          <p:spTgt spid="26626"/>
                                        </p:tgtEl>
                                        <p:attrNameLst>
                                          <p:attrName/>
                                        </p:attrNameLst>
                                      </p:cBhvr>
                                    </p:anim>
                                  </p:child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26627">
                                            <p:txEl>
                                              <p:pRg st="0" end="0"/>
                                            </p:txEl>
                                          </p:spTgt>
                                        </p:tgtEl>
                                        <p:attrNameLst>
                                          <p:attrName>style.visibility</p:attrName>
                                        </p:attrNameLst>
                                      </p:cBhvr>
                                      <p:to>
                                        <p:strVal val="visible"/>
                                      </p:to>
                                    </p:set>
                                    <p:anim to="" calcmode="lin" valueType="num">
                                      <p:cBhvr>
                                        <p:cTn id="11" dur="1" fill="hold"/>
                                        <p:tgtEl>
                                          <p:spTgt spid="26627">
                                            <p:txEl>
                                              <p:pRg st="0" end="0"/>
                                            </p:txEl>
                                          </p:spTgt>
                                        </p:tgtEl>
                                        <p:attrNameLst>
                                          <p:attrName/>
                                        </p:attrNameLst>
                                      </p:cBhvr>
                                    </p:anim>
                                  </p:childTnLst>
                                </p:cTn>
                              </p:par>
                            </p:childTnLst>
                          </p:cTn>
                        </p:par>
                        <p:par>
                          <p:cTn id="12" fill="hold" nodeType="afterGroup">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26627">
                                            <p:txEl>
                                              <p:pRg st="1" end="1"/>
                                            </p:txEl>
                                          </p:spTgt>
                                        </p:tgtEl>
                                        <p:attrNameLst>
                                          <p:attrName>style.visibility</p:attrName>
                                        </p:attrNameLst>
                                      </p:cBhvr>
                                      <p:to>
                                        <p:strVal val="visible"/>
                                      </p:to>
                                    </p:set>
                                    <p:anim to="" calcmode="lin" valueType="num">
                                      <p:cBhvr>
                                        <p:cTn id="15" dur="1" fill="hold"/>
                                        <p:tgtEl>
                                          <p:spTgt spid="26627">
                                            <p:txEl>
                                              <p:pRg st="1" end="1"/>
                                            </p:txEl>
                                          </p:spTgt>
                                        </p:tgtEl>
                                        <p:attrNameLst>
                                          <p:attrName/>
                                        </p:attrNameLst>
                                      </p:cBhvr>
                                    </p:anim>
                                  </p:childTnLst>
                                </p:cTn>
                              </p:par>
                            </p:childTnLst>
                          </p:cTn>
                        </p:par>
                        <p:par>
                          <p:cTn id="16" fill="hold" nodeType="afterGroup">
                            <p:stCondLst>
                              <p:cond delay="0"/>
                            </p:stCondLst>
                            <p:childTnLst>
                              <p:par>
                                <p:cTn id="17" presetID="24" presetClass="entr" presetSubtype="0" fill="hold" grpId="0" nodeType="afterEffect">
                                  <p:stCondLst>
                                    <p:cond delay="0"/>
                                  </p:stCondLst>
                                  <p:childTnLst>
                                    <p:set>
                                      <p:cBhvr>
                                        <p:cTn id="18" dur="1" fill="hold">
                                          <p:stCondLst>
                                            <p:cond delay="0"/>
                                          </p:stCondLst>
                                        </p:cTn>
                                        <p:tgtEl>
                                          <p:spTgt spid="26627">
                                            <p:txEl>
                                              <p:pRg st="2" end="2"/>
                                            </p:txEl>
                                          </p:spTgt>
                                        </p:tgtEl>
                                        <p:attrNameLst>
                                          <p:attrName>style.visibility</p:attrName>
                                        </p:attrNameLst>
                                      </p:cBhvr>
                                      <p:to>
                                        <p:strVal val="visible"/>
                                      </p:to>
                                    </p:set>
                                    <p:anim to="" calcmode="lin" valueType="num">
                                      <p:cBhvr>
                                        <p:cTn id="19" dur="1" fill="hold"/>
                                        <p:tgtEl>
                                          <p:spTgt spid="26627">
                                            <p:txEl>
                                              <p:pRg st="2" end="2"/>
                                            </p:txEl>
                                          </p:spTgt>
                                        </p:tgtEl>
                                        <p:attrNameLst>
                                          <p:attrName/>
                                        </p:attrNameLst>
                                      </p:cBhvr>
                                    </p:anim>
                                  </p:childTnLst>
                                </p:cTn>
                              </p:par>
                            </p:childTnLst>
                          </p:cTn>
                        </p:par>
                        <p:par>
                          <p:cTn id="20" fill="hold" nodeType="afterGroup">
                            <p:stCondLst>
                              <p:cond delay="0"/>
                            </p:stCondLst>
                            <p:childTnLst>
                              <p:par>
                                <p:cTn id="21" presetID="24" presetClass="entr" presetSubtype="0" fill="hold" grpId="0" nodeType="afterEffect">
                                  <p:stCondLst>
                                    <p:cond delay="0"/>
                                  </p:stCondLst>
                                  <p:childTnLst>
                                    <p:set>
                                      <p:cBhvr>
                                        <p:cTn id="22" dur="1" fill="hold">
                                          <p:stCondLst>
                                            <p:cond delay="0"/>
                                          </p:stCondLst>
                                        </p:cTn>
                                        <p:tgtEl>
                                          <p:spTgt spid="26627">
                                            <p:txEl>
                                              <p:pRg st="3" end="3"/>
                                            </p:txEl>
                                          </p:spTgt>
                                        </p:tgtEl>
                                        <p:attrNameLst>
                                          <p:attrName>style.visibility</p:attrName>
                                        </p:attrNameLst>
                                      </p:cBhvr>
                                      <p:to>
                                        <p:strVal val="visible"/>
                                      </p:to>
                                    </p:set>
                                    <p:anim to="" calcmode="lin" valueType="num">
                                      <p:cBhvr>
                                        <p:cTn id="23" dur="1" fill="hold"/>
                                        <p:tgtEl>
                                          <p:spTgt spid="2662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descr="electricity-transmission-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7650" name="Rectangle 2"/>
          <p:cNvSpPr>
            <a:spLocks noGrp="1" noChangeArrowheads="1"/>
          </p:cNvSpPr>
          <p:nvPr>
            <p:ph type="title"/>
          </p:nvPr>
        </p:nvSpPr>
        <p:spPr>
          <a:xfrm>
            <a:off x="457200" y="274638"/>
            <a:ext cx="8305800" cy="1143000"/>
          </a:xfrm>
        </p:spPr>
        <p:txBody>
          <a:bodyPr/>
          <a:lstStyle/>
          <a:p>
            <a:r>
              <a:rPr lang="en-US" sz="5400" b="1">
                <a:solidFill>
                  <a:srgbClr val="CC3300"/>
                </a:solidFill>
              </a:rPr>
              <a:t>Power Lines</a:t>
            </a:r>
          </a:p>
        </p:txBody>
      </p:sp>
      <p:sp>
        <p:nvSpPr>
          <p:cNvPr id="27651" name="Rectangle 3"/>
          <p:cNvSpPr>
            <a:spLocks noGrp="1" noChangeArrowheads="1"/>
          </p:cNvSpPr>
          <p:nvPr>
            <p:ph type="body" idx="1"/>
          </p:nvPr>
        </p:nvSpPr>
        <p:spPr>
          <a:xfrm>
            <a:off x="304800" y="1600200"/>
            <a:ext cx="8613775" cy="5029200"/>
          </a:xfrm>
        </p:spPr>
        <p:txBody>
          <a:bodyPr/>
          <a:lstStyle/>
          <a:p>
            <a:pPr>
              <a:lnSpc>
                <a:spcPct val="90000"/>
              </a:lnSpc>
            </a:pPr>
            <a:r>
              <a:rPr lang="en-US" sz="2700" b="1">
                <a:solidFill>
                  <a:srgbClr val="CC3300"/>
                </a:solidFill>
              </a:rPr>
              <a:t>Overhead and buried power lines are especially hazardous because they carry extremely high voltage. Fatal electrocution is the main risk, but burns and fall are also hazards.</a:t>
            </a:r>
          </a:p>
          <a:p>
            <a:pPr>
              <a:lnSpc>
                <a:spcPct val="90000"/>
              </a:lnSpc>
            </a:pPr>
            <a:r>
              <a:rPr lang="en-US" sz="2700" b="1">
                <a:solidFill>
                  <a:srgbClr val="CC3300"/>
                </a:solidFill>
              </a:rPr>
              <a:t>Look for overhead power lines and buried power line indicators. Stay at least 10 feet away from overhead power lines and assume they are energized.</a:t>
            </a:r>
          </a:p>
          <a:p>
            <a:pPr>
              <a:lnSpc>
                <a:spcPct val="90000"/>
              </a:lnSpc>
            </a:pPr>
            <a:r>
              <a:rPr lang="en-US" sz="2700" b="1">
                <a:solidFill>
                  <a:srgbClr val="CC3300"/>
                </a:solidFill>
              </a:rPr>
              <a:t>De-energize and ground lines when working near them.</a:t>
            </a:r>
          </a:p>
          <a:p>
            <a:pPr>
              <a:lnSpc>
                <a:spcPct val="90000"/>
              </a:lnSpc>
            </a:pPr>
            <a:r>
              <a:rPr lang="en-US" sz="2700" b="1">
                <a:solidFill>
                  <a:srgbClr val="CC3300"/>
                </a:solidFill>
              </a:rPr>
              <a:t>Use non-conductive wood or fiberglass ladders when working near power lines.</a:t>
            </a:r>
          </a:p>
        </p:txBody>
      </p:sp>
    </p:spTree>
    <p:extLst>
      <p:ext uri="{BB962C8B-B14F-4D97-AF65-F5344CB8AC3E}">
        <p14:creationId xmlns:p14="http://schemas.microsoft.com/office/powerpoint/2010/main" val="3813204670"/>
      </p:ext>
    </p:extLst>
  </p:cSld>
  <p:clrMapOvr>
    <a:masterClrMapping/>
  </p:clrMapOvr>
  <p:transition advTm="4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2000" fill="hold"/>
                                        <p:tgtEl>
                                          <p:spTgt spid="27650"/>
                                        </p:tgtEl>
                                        <p:attrNameLst>
                                          <p:attrName>ppt_x</p:attrName>
                                        </p:attrNameLst>
                                      </p:cBhvr>
                                      <p:tavLst>
                                        <p:tav tm="0">
                                          <p:val>
                                            <p:strVal val="#ppt_x"/>
                                          </p:val>
                                        </p:tav>
                                        <p:tav tm="100000">
                                          <p:val>
                                            <p:strVal val="#ppt_x"/>
                                          </p:val>
                                        </p:tav>
                                      </p:tavLst>
                                    </p:anim>
                                    <p:anim calcmode="lin" valueType="num">
                                      <p:cBhvr additive="base">
                                        <p:cTn id="8" dur="2000" fill="hold"/>
                                        <p:tgtEl>
                                          <p:spTgt spid="27650"/>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grpId="0" nodeType="after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 calcmode="lin" valueType="num">
                                      <p:cBhvr additive="base">
                                        <p:cTn id="12" dur="20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27651">
                                            <p:txEl>
                                              <p:pRg st="0" end="0"/>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grpId="0" nodeType="afterEffect">
                                  <p:stCondLst>
                                    <p:cond delay="0"/>
                                  </p:stCondLst>
                                  <p:childTnLst>
                                    <p:set>
                                      <p:cBhvr>
                                        <p:cTn id="16" dur="1" fill="hold">
                                          <p:stCondLst>
                                            <p:cond delay="0"/>
                                          </p:stCondLst>
                                        </p:cTn>
                                        <p:tgtEl>
                                          <p:spTgt spid="27651">
                                            <p:txEl>
                                              <p:pRg st="1" end="1"/>
                                            </p:txEl>
                                          </p:spTgt>
                                        </p:tgtEl>
                                        <p:attrNameLst>
                                          <p:attrName>style.visibility</p:attrName>
                                        </p:attrNameLst>
                                      </p:cBhvr>
                                      <p:to>
                                        <p:strVal val="visible"/>
                                      </p:to>
                                    </p:set>
                                    <p:anim calcmode="lin" valueType="num">
                                      <p:cBhvr additive="base">
                                        <p:cTn id="17" dur="20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27651">
                                            <p:txEl>
                                              <p:pRg st="1" end="1"/>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grpId="0" nodeType="afterEffect">
                                  <p:stCondLst>
                                    <p:cond delay="0"/>
                                  </p:stCondLst>
                                  <p:childTnLst>
                                    <p:set>
                                      <p:cBhvr>
                                        <p:cTn id="21" dur="1" fill="hold">
                                          <p:stCondLst>
                                            <p:cond delay="0"/>
                                          </p:stCondLst>
                                        </p:cTn>
                                        <p:tgtEl>
                                          <p:spTgt spid="27651">
                                            <p:txEl>
                                              <p:pRg st="2" end="2"/>
                                            </p:txEl>
                                          </p:spTgt>
                                        </p:tgtEl>
                                        <p:attrNameLst>
                                          <p:attrName>style.visibility</p:attrName>
                                        </p:attrNameLst>
                                      </p:cBhvr>
                                      <p:to>
                                        <p:strVal val="visible"/>
                                      </p:to>
                                    </p:set>
                                    <p:anim calcmode="lin" valueType="num">
                                      <p:cBhvr additive="base">
                                        <p:cTn id="22" dur="20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27651">
                                            <p:txEl>
                                              <p:pRg st="2" end="2"/>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grpId="0" nodeType="afterEffect">
                                  <p:stCondLst>
                                    <p:cond delay="0"/>
                                  </p:stCondLst>
                                  <p:childTnLst>
                                    <p:set>
                                      <p:cBhvr>
                                        <p:cTn id="26" dur="1" fill="hold">
                                          <p:stCondLst>
                                            <p:cond delay="0"/>
                                          </p:stCondLst>
                                        </p:cTn>
                                        <p:tgtEl>
                                          <p:spTgt spid="27651">
                                            <p:txEl>
                                              <p:pRg st="3" end="3"/>
                                            </p:txEl>
                                          </p:spTgt>
                                        </p:tgtEl>
                                        <p:attrNameLst>
                                          <p:attrName>style.visibility</p:attrName>
                                        </p:attrNameLst>
                                      </p:cBhvr>
                                      <p:to>
                                        <p:strVal val="visible"/>
                                      </p:to>
                                    </p:set>
                                    <p:anim calcmode="lin" valueType="num">
                                      <p:cBhvr additive="base">
                                        <p:cTn id="27" dur="20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2765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3882</Words>
  <Application>Microsoft Office PowerPoint</Application>
  <PresentationFormat>On-screen Show (4:3)</PresentationFormat>
  <Paragraphs>220</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What Is </vt:lpstr>
      <vt:lpstr>PowerPoint Presentation</vt:lpstr>
      <vt:lpstr>DANGERS OF ELECTRICITY</vt:lpstr>
      <vt:lpstr>PowerPoint Presentation</vt:lpstr>
      <vt:lpstr>Working Safely with Electricity</vt:lpstr>
      <vt:lpstr>PowerPoint Presentation</vt:lpstr>
      <vt:lpstr>PowerPoint Presentation</vt:lpstr>
      <vt:lpstr>Generators</vt:lpstr>
      <vt:lpstr>Power Lines</vt:lpstr>
      <vt:lpstr>Extension Cords</vt:lpstr>
      <vt:lpstr>Equipment</vt:lpstr>
      <vt:lpstr>Electrical Incidents</vt:lpstr>
      <vt:lpstr>Shock-hazard analysis</vt:lpstr>
      <vt:lpstr>PowerPoint Presentation</vt:lpstr>
      <vt:lpstr>PowerPoint Presentation</vt:lpstr>
      <vt:lpstr>What affects the flow of electricity?</vt:lpstr>
      <vt:lpstr>How does water affect the flow of electricity?</vt:lpstr>
      <vt:lpstr>What is the best way to protect yourself against electrical hazards?</vt:lpstr>
      <vt:lpstr>PowerPoint Presentation</vt:lpstr>
      <vt:lpstr>What protection does personal equipment offer?</vt:lpstr>
      <vt:lpstr>Electricity and water do not mix</vt:lpstr>
      <vt:lpstr>Be careful around electricity poles and wire.</vt:lpstr>
      <vt:lpstr>DIAL BEFORE YOU DIG! </vt:lpstr>
      <vt:lpstr>Metal is a conductor of electricity and can be dangerous </vt:lpstr>
      <vt:lpstr>Working with electricity</vt:lpstr>
      <vt:lpstr>The real measure of an "electric shock" lies in the amount of current (amperes) forced through the body. </vt:lpstr>
      <vt:lpstr>Typical electrical hazards on work sites include:</vt:lpstr>
      <vt:lpstr>The most common feature of electrical accidents</vt:lpstr>
      <vt:lpstr>What are the most common dangers of electricity?</vt:lpstr>
      <vt:lpstr>Electrical safety regulations and standards</vt:lpstr>
      <vt:lpstr>Electrical safety program</vt:lpstr>
      <vt:lpstr>Electrical hazards</vt:lpstr>
      <vt:lpstr>PowerPoint Presentation</vt:lpstr>
      <vt:lpstr>The electrical arc produces temperatures that can exceed 35,000°F</vt:lpstr>
      <vt:lpstr>PowerPoint Presentation</vt:lpstr>
      <vt:lpstr>To better</vt:lpstr>
      <vt:lpstr>Work procedures, tools, and PPE</vt:lpstr>
      <vt:lpstr>Safety by design</vt:lpstr>
      <vt:lpstr>The key</vt:lpstr>
      <vt:lpstr>BEGIN  INSTRUCTION  ZONE</vt:lpstr>
      <vt:lpstr>PowerPoint Presentation</vt:lpstr>
      <vt:lpstr>What If Contact Happens? Do not touch equipment or person in contact</vt:lpstr>
      <vt:lpstr>Can We Be Safe Around Buried Utilities? Contact can cause explosion, fire, electrocution</vt:lpstr>
      <vt:lpstr>PowerPoint Presentation</vt:lpstr>
    </vt:vector>
  </TitlesOfParts>
  <Company>Edw. C. Levy Co.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dc:title>
  <dc:creator>FIGUEROA, MERSIVETTE</dc:creator>
  <cp:lastModifiedBy>FIGUEROA, MERSIVETTE</cp:lastModifiedBy>
  <cp:revision>2</cp:revision>
  <dcterms:created xsi:type="dcterms:W3CDTF">2012-02-01T20:41:45Z</dcterms:created>
  <dcterms:modified xsi:type="dcterms:W3CDTF">2012-02-01T20:48:46Z</dcterms:modified>
</cp:coreProperties>
</file>